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01" r:id="rId2"/>
  </p:sldMasterIdLst>
  <p:notesMasterIdLst>
    <p:notesMasterId r:id="rId48"/>
  </p:notesMasterIdLst>
  <p:sldIdLst>
    <p:sldId id="620" r:id="rId3"/>
    <p:sldId id="589" r:id="rId4"/>
    <p:sldId id="627" r:id="rId5"/>
    <p:sldId id="717" r:id="rId6"/>
    <p:sldId id="718" r:id="rId7"/>
    <p:sldId id="719" r:id="rId8"/>
    <p:sldId id="720" r:id="rId9"/>
    <p:sldId id="628" r:id="rId10"/>
    <p:sldId id="630" r:id="rId11"/>
    <p:sldId id="690" r:id="rId12"/>
    <p:sldId id="590" r:id="rId13"/>
    <p:sldId id="591" r:id="rId14"/>
    <p:sldId id="602" r:id="rId15"/>
    <p:sldId id="607" r:id="rId16"/>
    <p:sldId id="699" r:id="rId17"/>
    <p:sldId id="670" r:id="rId18"/>
    <p:sldId id="694" r:id="rId19"/>
    <p:sldId id="697" r:id="rId20"/>
    <p:sldId id="698" r:id="rId21"/>
    <p:sldId id="702" r:id="rId22"/>
    <p:sldId id="649" r:id="rId23"/>
    <p:sldId id="648" r:id="rId24"/>
    <p:sldId id="696" r:id="rId25"/>
    <p:sldId id="659" r:id="rId26"/>
    <p:sldId id="660" r:id="rId27"/>
    <p:sldId id="700" r:id="rId28"/>
    <p:sldId id="662" r:id="rId29"/>
    <p:sldId id="663" r:id="rId30"/>
    <p:sldId id="664" r:id="rId31"/>
    <p:sldId id="661" r:id="rId32"/>
    <p:sldId id="665" r:id="rId33"/>
    <p:sldId id="695" r:id="rId34"/>
    <p:sldId id="666" r:id="rId35"/>
    <p:sldId id="667" r:id="rId36"/>
    <p:sldId id="706" r:id="rId37"/>
    <p:sldId id="671" r:id="rId38"/>
    <p:sldId id="707" r:id="rId39"/>
    <p:sldId id="709" r:id="rId40"/>
    <p:sldId id="710" r:id="rId41"/>
    <p:sldId id="299" r:id="rId42"/>
    <p:sldId id="615" r:id="rId43"/>
    <p:sldId id="616" r:id="rId44"/>
    <p:sldId id="617" r:id="rId45"/>
    <p:sldId id="610" r:id="rId46"/>
    <p:sldId id="584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D4D0"/>
    <a:srgbClr val="D4F7FC"/>
    <a:srgbClr val="007FFF"/>
    <a:srgbClr val="FFFF66"/>
    <a:srgbClr val="FFD700"/>
    <a:srgbClr val="8D6A23"/>
    <a:srgbClr val="692D91"/>
    <a:srgbClr val="FAFBC5"/>
    <a:srgbClr val="000000"/>
    <a:srgbClr val="CAF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3A728-8D78-47A8-9FEA-E745AD1AE6A2}" type="datetimeFigureOut">
              <a:rPr lang="en-US" smtClean="0"/>
              <a:t>10/28/2022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1D21E-CC88-468A-8382-03625576A4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7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11A799E1-5AEC-4580-A0E9-B89827FDA0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E2AAEA-C27A-428E-A1E7-A70DF82F1C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BFF41998-8F7F-4FB2-AB13-2D8EE0D691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5C994627-7F5D-4695-AA78-E16146166E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B5982EAE-EE03-E449-B349-007FC1275C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756C52D-FE48-4248-A4B1-09716DF02D30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065594D7-96AE-EC47-8130-2F4945D803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31E76976-4E30-6847-857D-EB92BDDECC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D2B9A250-B65F-3A40-B11E-646326E36F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2B842D0-9F80-2B42-B165-B78BF58C78FB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DFB3B5F0-E8BA-3F41-84A9-F1176EA70F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8E314CDD-D395-9547-9019-410B1EC54B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AD65F8A6-4F1C-C84C-A361-C815CAD1B0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6D573BF-7323-7D46-94B6-D2F605F8D58F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F139A78C-13CD-5244-BBD3-1187410560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>
            <a:extLst>
              <a:ext uri="{FF2B5EF4-FFF2-40B4-BE49-F238E27FC236}">
                <a16:creationId xmlns:a16="http://schemas.microsoft.com/office/drawing/2014/main" id="{37E327FD-624B-D64B-8E6A-E1ADB73AC4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304C517C-316B-494F-B906-CF3B2654E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7DAD015-D940-DF48-869B-F2D4F6683B4D}" type="slidenum">
              <a:rPr lang="en-US" altLang="en-US" sz="1200" smtClean="0"/>
              <a:pPr/>
              <a:t>13</a:t>
            </a:fld>
            <a:endParaRPr lang="en-US" altLang="en-US" sz="1200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F19550C9-7379-C34F-B43C-338D7E697A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73360A7A-8FB1-8D44-96A0-3ABB3E4759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040FA83F-1FCD-914A-B1E9-7A06712CFC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30CCE70-9E8A-C245-89EA-25036B22658F}" type="slidenum">
              <a:rPr lang="en-US" altLang="en-US" sz="1200" smtClean="0"/>
              <a:pPr/>
              <a:t>14</a:t>
            </a:fld>
            <a:endParaRPr lang="en-US" altLang="en-US" sz="1200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10D19998-A580-C741-B31B-24A38C4881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>
            <a:extLst>
              <a:ext uri="{FF2B5EF4-FFF2-40B4-BE49-F238E27FC236}">
                <a16:creationId xmlns:a16="http://schemas.microsoft.com/office/drawing/2014/main" id="{DC0273C3-B0FD-0941-9A91-05B3D231AD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5DEB-E354-644E-9129-3409868D6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2F63F4-BBEC-3A43-83E1-E3551FAC13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5AE06-227E-1643-BABE-4AA2BDAECA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F5862E-0381-A243-9C37-4C2F45B3097D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A4E47-D554-6D45-85C7-E84735F5C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49380-08B0-B548-BF5D-7C38DE284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4B4DDC-8514-F940-B016-CA0A4B7A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94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4E34A-2DB5-6744-A407-4338A9FC8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CB82AB-AE36-CA4B-A9F0-1013D6E31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B079C-66EA-5849-B994-0E074E2001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F5862E-0381-A243-9C37-4C2F45B3097D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68A0A-1CD0-7D47-AE1E-B82FBFA77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15E8E-26E0-3147-9ADF-E36FFB1C7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4B4DDC-8514-F940-B016-CA0A4B7A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249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887018-3ADC-3943-93F9-55D2D3E721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652D8-8336-A541-BAAB-53D65B996F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732D7-3E69-CF4B-BBDD-F6E9F78197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F5862E-0381-A243-9C37-4C2F45B3097D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B80A7-0082-E644-80D1-AEBC339DA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2CCD7-C18A-5440-946A-0038F56A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4B4DDC-8514-F940-B016-CA0A4B7A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96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98E7E-846C-4F8B-90D0-08822D5BEFC0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19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153457"/>
            <a:ext cx="8534400" cy="15070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108728"/>
            <a:ext cx="8534400" cy="3615267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F84B98-7221-4461-91A0-0BCD8BA4163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7958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B61B2E-2D7F-47E8-9F77-BEEF326C9D85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8939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4E349F-8891-496F-8868-9A454FED8132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86547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8138D-6571-4663-96CB-95337C52F9BB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1647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101945"/>
            <a:ext cx="8534400" cy="15070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25E78D-86AB-418F-9674-8348DFB80064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96854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6C0189-8DDD-4DB6-9B0C-6D9F6A525863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5528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6C5B0B-A8AC-43ED-BE83-83F1A12A5B4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28898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C080E-C036-D049-A6CD-9D730D850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40E5F-60AB-CD43-BA46-3D1AD113D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0E2CE-CF74-F644-9F28-A77E46ECC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F5862E-0381-A243-9C37-4C2F45B3097D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8CDAD-9DCF-F548-BD0A-626368A14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8547E-DC14-0C43-86EE-F4FD7D6CE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4B4DDC-8514-F940-B016-CA0A4B7A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86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F89A25-AA10-4E1D-A454-5CC08963246E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776178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39B186-5F91-4900-BBB6-15697C84C8E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2432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39B186-5F91-4900-BBB6-15697C84C8E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98499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39B186-5F91-4900-BBB6-15697C84C8E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2811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39B186-5F91-4900-BBB6-15697C84C8E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0475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39B186-5F91-4900-BBB6-15697C84C8E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9520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39B186-5F91-4900-BBB6-15697C84C8E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6328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0B7F53-A7A2-460A-AD59-F6B5C434E8A0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3101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A5D95B-9680-42B6-92AE-F3B36FAF8580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17408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3988"/>
            <a:ext cx="95504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36800" y="1295400"/>
            <a:ext cx="4673600" cy="4800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13600" y="1295400"/>
            <a:ext cx="4673600" cy="4800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839988-91EA-45B8-80B4-4626EABE0F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919C88-50FD-4F46-9D2F-9EFE5435BE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BBEA48-2C33-4E24-A982-E296ED483F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97822-7B90-48AE-A4C0-E04AB73606E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5411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CE7AF-A43A-4748-A65D-8EF3588C1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259855-7088-1B4F-B13C-0EF3E3940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A36CF-BC37-4843-8AC5-7A5C1E25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F5862E-0381-A243-9C37-4C2F45B3097D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904BD-A475-134C-87FB-18A658AFA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14CD7-59B3-C348-A45C-9AFA4415A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4B4DDC-8514-F940-B016-CA0A4B7A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52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3988"/>
            <a:ext cx="95504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36800" y="1295400"/>
            <a:ext cx="4673600" cy="4800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7213600" y="1295400"/>
            <a:ext cx="4673600" cy="4800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8104C1-50AF-468A-9874-9F72F9867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41D28B-4D11-4769-A50A-4816F2C43D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F18FC0-8244-4B8D-82B5-F129E4752D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C6F23-877D-4659-8457-EC6928A8D09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82526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6800" y="153988"/>
            <a:ext cx="95504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36800" y="1295400"/>
            <a:ext cx="4673600" cy="4800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7213600" y="1295400"/>
            <a:ext cx="4673600" cy="48006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0B5DE9-18EA-4861-95B9-5A9760E580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4F8D43-456A-428A-A407-020A31D5A9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9E1E07-C2A0-44F2-B8D9-256943D08E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D6984-DD0D-4C20-9543-15A63F9D6FE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345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A2A99-BAD4-3D49-A050-E101898A6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58378-F627-9243-9D13-A4B55E9EBF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119386-07B2-B740-AB6D-DBEC98120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BCD48-E6B5-A446-BDE9-18DA4233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F5862E-0381-A243-9C37-4C2F45B3097D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92000A-B730-3049-996E-B29B44867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19393A-0488-EA42-89E6-F0933B21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4B4DDC-8514-F940-B016-CA0A4B7A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00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A8571-2C60-084A-A4FD-1128F3EB3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E0F86-28B0-A947-8963-75247ECCC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208F85-0C65-164E-A13D-A21D939576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9F45FD-F594-B242-BE2E-7FD8B9E0FB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B1E49B-55C0-1C47-A398-07D45A6E3E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2F14E2-3A15-2C45-B871-7231B8BF20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F5862E-0381-A243-9C37-4C2F45B3097D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830DFA-8E74-A544-BD03-5030D734E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A2062C-D33B-E84F-9BA6-B612C5804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4B4DDC-8514-F940-B016-CA0A4B7A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47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AF3D3-6733-6E4D-A993-8ED69906D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28C465-001D-A746-B5E5-9A6979B11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F5862E-0381-A243-9C37-4C2F45B3097D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78AE8-78AF-D149-881A-A055365E2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42BE05-7764-EC43-8721-425EE5267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4B4DDC-8514-F940-B016-CA0A4B7A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69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0CBD90-4DE0-3447-B964-7B7D779E5C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F5862E-0381-A243-9C37-4C2F45B3097D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EB652E-CDC9-1544-ADBD-F7989FE2D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A6B1A-F504-A448-A11F-751C78CC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4B4DDC-8514-F940-B016-CA0A4B7A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8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EDC7B-4B8F-964B-9CA1-328273797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E050C-F785-9E4B-A316-3AEEA0CE5E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75B3C-BA3B-9647-88C2-4DF287F72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9F8AB0-1700-4745-BAC4-0746AB041B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F5862E-0381-A243-9C37-4C2F45B3097D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5FBF6-5D1E-C448-913A-25D69D9CD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615741-4CC4-FC4A-A9C8-C30DA4936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4B4DDC-8514-F940-B016-CA0A4B7A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66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C65CB-7185-A941-9F1A-665BA7F4C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698E8A-728D-8D46-8B50-C27849BFB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2A82B1-1111-E34F-9AF5-90C1553B9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F11EB-0F99-A541-80B5-46F809497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F5862E-0381-A243-9C37-4C2F45B3097D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8A310-9C3F-EB4D-9664-F77405FF2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66583-0894-4D44-BDD8-26CAC051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4B4DDC-8514-F940-B016-CA0A4B7AE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9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5B8F79-98BB-454D-B2FE-A32AFF385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BA7E4C-B090-CA4B-8AA7-0C5AE6195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382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4539B186-5F91-4900-BBB6-15697C84C8E7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5540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2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cialstudies.com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doug@academicmeet.com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tinyurl.com/psiamm2023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CFE7F63-DE81-4166-BB38-76E5D04831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8539" y="153987"/>
            <a:ext cx="11448661" cy="153485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692D91"/>
                </a:solidFill>
                <a:latin typeface="Times" charset="0"/>
                <a:ea typeface="+mj-ea"/>
              </a:rPr>
              <a:t>Private Schools Interscholastic Association, Inc. (PSIA)</a:t>
            </a:r>
            <a:endParaRPr lang="en-US" dirty="0">
              <a:solidFill>
                <a:srgbClr val="692D91"/>
              </a:solidFill>
              <a:ea typeface="+mj-ea"/>
            </a:endParaRP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1DC77990-9DC3-4262-81B5-65CE6BAAF10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162800" y="1295400"/>
            <a:ext cx="3276600" cy="4267200"/>
          </a:xfrm>
        </p:spPr>
        <p:txBody>
          <a:bodyPr/>
          <a:lstStyle/>
          <a:p>
            <a:pPr eaLnBrk="1" hangingPunct="1">
              <a:defRPr/>
            </a:pPr>
            <a:endParaRPr lang="en-US" altLang="en-US" sz="2800" dirty="0">
              <a:solidFill>
                <a:srgbClr val="CCA93B"/>
              </a:solidFill>
              <a:ea typeface="+mn-ea"/>
            </a:endParaRPr>
          </a:p>
          <a:p>
            <a:pPr eaLnBrk="1" hangingPunct="1">
              <a:defRPr/>
            </a:pPr>
            <a:r>
              <a:rPr lang="en-US" altLang="en-US" sz="2800" dirty="0">
                <a:solidFill>
                  <a:srgbClr val="007FFF"/>
                </a:solidFill>
                <a:ea typeface="+mn-ea"/>
              </a:rPr>
              <a:t>“Inspiring Student Achievement Through Academic Competition”</a:t>
            </a:r>
            <a:endParaRPr lang="en-US" altLang="ja-JP" sz="2800" dirty="0">
              <a:solidFill>
                <a:srgbClr val="007FFF"/>
              </a:solidFill>
              <a:ea typeface="+mn-ea"/>
            </a:endParaRPr>
          </a:p>
          <a:p>
            <a:pPr eaLnBrk="1" hangingPunct="1">
              <a:defRPr/>
            </a:pPr>
            <a:r>
              <a:rPr lang="en-US" altLang="en-US" sz="2800" dirty="0">
                <a:solidFill>
                  <a:srgbClr val="007FFF"/>
                </a:solidFill>
              </a:rPr>
              <a:t>Fall Workshop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76D91F-A2DB-E1C9-85FB-DA53FDB47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51" y="2070030"/>
            <a:ext cx="4838949" cy="27179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01A376-4C51-A158-9FBB-2143E348F8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79" b="4626"/>
          <a:stretch/>
        </p:blipFill>
        <p:spPr>
          <a:xfrm>
            <a:off x="2211606" y="91440"/>
            <a:ext cx="7768788" cy="66751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376673-5A31-04BF-1186-7424FE0F120F}"/>
              </a:ext>
            </a:extLst>
          </p:cNvPr>
          <p:cNvSpPr/>
          <p:nvPr/>
        </p:nvSpPr>
        <p:spPr>
          <a:xfrm>
            <a:off x="2929023" y="1156996"/>
            <a:ext cx="5822302" cy="251926"/>
          </a:xfrm>
          <a:prstGeom prst="rect">
            <a:avLst/>
          </a:prstGeom>
          <a:noFill/>
          <a:ln w="57150">
            <a:solidFill>
              <a:srgbClr val="007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AA6350-833C-B66C-C7FC-9DE0CA0D175E}"/>
              </a:ext>
            </a:extLst>
          </p:cNvPr>
          <p:cNvSpPr/>
          <p:nvPr/>
        </p:nvSpPr>
        <p:spPr>
          <a:xfrm>
            <a:off x="2929023" y="1626997"/>
            <a:ext cx="5822302" cy="251926"/>
          </a:xfrm>
          <a:prstGeom prst="rect">
            <a:avLst/>
          </a:prstGeom>
          <a:noFill/>
          <a:ln w="57150">
            <a:solidFill>
              <a:srgbClr val="007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2A6EB5-5663-CFDF-9274-9479599CB1F0}"/>
              </a:ext>
            </a:extLst>
          </p:cNvPr>
          <p:cNvSpPr/>
          <p:nvPr/>
        </p:nvSpPr>
        <p:spPr>
          <a:xfrm>
            <a:off x="2929023" y="4128472"/>
            <a:ext cx="5822302" cy="2519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B9D246-F794-0E3B-53A7-FC827390E57B}"/>
              </a:ext>
            </a:extLst>
          </p:cNvPr>
          <p:cNvSpPr/>
          <p:nvPr/>
        </p:nvSpPr>
        <p:spPr>
          <a:xfrm>
            <a:off x="2929023" y="5750894"/>
            <a:ext cx="5822302" cy="21031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818DD3-CBE5-F35D-C7F8-A072F7F86399}"/>
              </a:ext>
            </a:extLst>
          </p:cNvPr>
          <p:cNvSpPr/>
          <p:nvPr/>
        </p:nvSpPr>
        <p:spPr>
          <a:xfrm>
            <a:off x="2929023" y="4588537"/>
            <a:ext cx="5822302" cy="25192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B3C26-363A-276B-6718-CFC054990F32}"/>
              </a:ext>
            </a:extLst>
          </p:cNvPr>
          <p:cNvSpPr/>
          <p:nvPr/>
        </p:nvSpPr>
        <p:spPr>
          <a:xfrm>
            <a:off x="2929023" y="5989047"/>
            <a:ext cx="5822302" cy="233513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765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023EC739-F62A-9D49-A347-8DB547F623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800" dirty="0"/>
              <a:t>Merriam-Webster Dictionary-2018+</a:t>
            </a:r>
            <a:endParaRPr 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A58E9220-0D88-EF4E-AEF1-11B1067CAA3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459421" y="1295400"/>
            <a:ext cx="4328729" cy="48006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charset="0"/>
              <a:buChar char=""/>
              <a:defRPr/>
            </a:pPr>
            <a:r>
              <a:rPr lang="en-US" sz="2400" dirty="0"/>
              <a:t>225,000 definitions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"/>
              <a:defRPr/>
            </a:pPr>
            <a:r>
              <a:rPr lang="en-US" sz="2400" dirty="0"/>
              <a:t>165,000 entries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"/>
              <a:defRPr/>
            </a:pPr>
            <a:r>
              <a:rPr lang="en-US" sz="2400" dirty="0"/>
              <a:t>42,000 usage examples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"/>
              <a:defRPr/>
            </a:pPr>
            <a:r>
              <a:rPr lang="en-US" sz="2400" dirty="0"/>
              <a:t>38,000 etymologies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"/>
              <a:defRPr/>
            </a:pPr>
            <a:r>
              <a:rPr lang="en-US" sz="2400" dirty="0"/>
              <a:t>12,000 geographical names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"/>
              <a:defRPr/>
            </a:pPr>
            <a:r>
              <a:rPr lang="en-US" sz="2400" dirty="0"/>
              <a:t>7,500 idioms and phrases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"/>
              <a:defRPr/>
            </a:pPr>
            <a:r>
              <a:rPr lang="en-US" sz="2400" dirty="0"/>
              <a:t>6,000 biographical names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"/>
              <a:defRPr/>
            </a:pPr>
            <a:r>
              <a:rPr lang="en-US" sz="2400" dirty="0"/>
              <a:t>700 pictorial illustrations</a:t>
            </a:r>
          </a:p>
          <a:p>
            <a:pPr eaLnBrk="1" hangingPunct="1">
              <a:lnSpc>
                <a:spcPct val="90000"/>
              </a:lnSpc>
              <a:buFont typeface="Wingdings" charset="0"/>
              <a:buChar char=""/>
              <a:defRPr/>
            </a:pPr>
            <a:r>
              <a:rPr lang="en-US" sz="2400" dirty="0"/>
              <a:t>700 foreign words and phrases     </a:t>
            </a:r>
          </a:p>
        </p:txBody>
      </p:sp>
      <p:pic>
        <p:nvPicPr>
          <p:cNvPr id="30733" name="Picture 13" descr="DSCF3464">
            <a:extLst>
              <a:ext uri="{FF2B5EF4-FFF2-40B4-BE49-F238E27FC236}">
                <a16:creationId xmlns:a16="http://schemas.microsoft.com/office/drawing/2014/main" id="{3A793202-3F6C-C64E-9862-27DE91572E98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934200" y="1333500"/>
            <a:ext cx="3505200" cy="4724400"/>
          </a:xfrm>
          <a:effectLst>
            <a:outerShdw blurRad="50800" dist="12700" dir="2700000" algn="ctr" rotWithShape="0">
              <a:srgbClr val="000000"/>
            </a:outerShdw>
          </a:effectLst>
        </p:spPr>
      </p:pic>
      <p:sp>
        <p:nvSpPr>
          <p:cNvPr id="26629" name="Rectangle 1">
            <a:extLst>
              <a:ext uri="{FF2B5EF4-FFF2-40B4-BE49-F238E27FC236}">
                <a16:creationId xmlns:a16="http://schemas.microsoft.com/office/drawing/2014/main" id="{3179089D-AA06-D743-A708-9720F0FED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1" y="6096000"/>
            <a:ext cx="3362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FBBFA"/>
              </a:buClr>
              <a:buSzPct val="85000"/>
              <a:buFont typeface="Wingdings" pitchFamily="2" charset="2"/>
              <a:buChar char="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FBBFA"/>
              </a:buClr>
              <a:buSzPct val="85000"/>
              <a:buFont typeface="Wingdings" pitchFamily="2" charset="2"/>
              <a:buChar char=""/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CFBBFA"/>
              </a:buClr>
              <a:buSzPct val="85000"/>
              <a:buFont typeface="Wingdings" pitchFamily="2" charset="2"/>
              <a:buChar char=""/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  <a:latin typeface="Times" pitchFamily="2" charset="0"/>
              </a:rPr>
              <a:t>Includes free online subscription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E7E584-9D28-32A1-00FF-CF68C57A11FC}"/>
              </a:ext>
            </a:extLst>
          </p:cNvPr>
          <p:cNvSpPr txBox="1"/>
          <p:nvPr/>
        </p:nvSpPr>
        <p:spPr>
          <a:xfrm>
            <a:off x="2160970" y="6096000"/>
            <a:ext cx="2358779" cy="36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Can tab and write?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EA6A45-D7B4-78C8-7F55-7913F82B2C61}"/>
              </a:ext>
            </a:extLst>
          </p:cNvPr>
          <p:cNvSpPr txBox="1"/>
          <p:nvPr/>
        </p:nvSpPr>
        <p:spPr>
          <a:xfrm>
            <a:off x="4519749" y="6057900"/>
            <a:ext cx="1113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>
            <a:extLst>
              <a:ext uri="{FF2B5EF4-FFF2-40B4-BE49-F238E27FC236}">
                <a16:creationId xmlns:a16="http://schemas.microsoft.com/office/drawing/2014/main" id="{D88F2F38-7DFB-E64B-87ED-79663D1652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9117" y="153988"/>
            <a:ext cx="10768083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Maps, Graphs &amp; Charts</a:t>
            </a:r>
          </a:p>
        </p:txBody>
      </p:sp>
      <p:sp>
        <p:nvSpPr>
          <p:cNvPr id="254979" name="Rectangle 3">
            <a:extLst>
              <a:ext uri="{FF2B5EF4-FFF2-40B4-BE49-F238E27FC236}">
                <a16:creationId xmlns:a16="http://schemas.microsoft.com/office/drawing/2014/main" id="{4575804B-7529-8346-985C-11E7DABB0D2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19117" y="1295400"/>
            <a:ext cx="6605986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en-US" sz="2300" b="1" dirty="0"/>
              <a:t>Nystrom Desk Atlas </a:t>
            </a:r>
            <a:r>
              <a:rPr lang="en-US" altLang="en-US" sz="2300" dirty="0"/>
              <a:t>(</a:t>
            </a:r>
            <a:r>
              <a:rPr lang="en-US" altLang="en-US" sz="2300" dirty="0">
                <a:solidFill>
                  <a:srgbClr val="FF0000"/>
                </a:solidFill>
              </a:rPr>
              <a:t>2018</a:t>
            </a:r>
            <a:r>
              <a:rPr lang="en-US" altLang="en-US" sz="2300" dirty="0"/>
              <a:t> or newer edition) will be the only “official” resource for this contest.  HOWEVER, any world atlas may be used in contest.  A 2018 edition is currently available.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en-US" sz="2300" b="1" i="1" dirty="0">
                <a:solidFill>
                  <a:schemeClr val="folHlink"/>
                </a:solidFill>
              </a:rPr>
              <a:t>•</a:t>
            </a:r>
            <a:r>
              <a:rPr lang="en-US" altLang="en-US" sz="2300" b="1" i="1" dirty="0">
                <a:solidFill>
                  <a:srgbClr val="FFD6ED"/>
                </a:solidFill>
              </a:rPr>
              <a:t> </a:t>
            </a:r>
            <a:r>
              <a:rPr lang="en-US" altLang="en-US" sz="2300" b="1" dirty="0">
                <a:solidFill>
                  <a:srgbClr val="FFD6ED"/>
                </a:solidFill>
                <a:latin typeface="Times" pitchFamily="2" charset="0"/>
                <a:hlinkClick r:id="rId3"/>
              </a:rPr>
              <a:t>www.socialstudies.com</a:t>
            </a:r>
            <a:endParaRPr lang="en-US" altLang="en-US" sz="2300" b="1" dirty="0">
              <a:solidFill>
                <a:srgbClr val="FFD6ED"/>
              </a:solidFill>
              <a:latin typeface="Times" pitchFamily="2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en-US" sz="2100" b="1" dirty="0">
              <a:solidFill>
                <a:srgbClr val="FFD6ED"/>
              </a:solidFill>
              <a:latin typeface="Times" pitchFamily="2" charset="0"/>
            </a:endParaRPr>
          </a:p>
        </p:txBody>
      </p:sp>
      <p:pic>
        <p:nvPicPr>
          <p:cNvPr id="5" name="Online Image Placeholder 4">
            <a:extLst>
              <a:ext uri="{FF2B5EF4-FFF2-40B4-BE49-F238E27FC236}">
                <a16:creationId xmlns:a16="http://schemas.microsoft.com/office/drawing/2014/main" id="{88B9EA31-B84B-F642-AFC8-5BBD8F156C21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8041316" y="1295400"/>
            <a:ext cx="3319463" cy="42672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DFB96F-DB93-CC68-1202-95E70995F29E}"/>
              </a:ext>
            </a:extLst>
          </p:cNvPr>
          <p:cNvSpPr txBox="1"/>
          <p:nvPr/>
        </p:nvSpPr>
        <p:spPr>
          <a:xfrm>
            <a:off x="2160970" y="6096000"/>
            <a:ext cx="2358779" cy="36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Can tab and write?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A5EC87-B725-6454-B2E2-EE31DA97DDD8}"/>
              </a:ext>
            </a:extLst>
          </p:cNvPr>
          <p:cNvSpPr txBox="1"/>
          <p:nvPr/>
        </p:nvSpPr>
        <p:spPr>
          <a:xfrm>
            <a:off x="4519749" y="5957778"/>
            <a:ext cx="1113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ingdings 2" panose="05020102010507070707" pitchFamily="18" charset="2"/>
                <a:sym typeface="Wingdings" panose="05000000000000000000" pitchFamily="2" charset="2"/>
              </a:rPr>
              <a:t></a:t>
            </a:r>
            <a:endParaRPr lang="en-US" sz="3600" dirty="0">
              <a:solidFill>
                <a:srgbClr val="FF0000"/>
              </a:solidFill>
              <a:latin typeface="Wingdings 2" panose="05020102010507070707" pitchFamily="18" charset="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1910D03D-E662-FA40-955D-E592F3DA9B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0021" y="153988"/>
            <a:ext cx="11117179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2022-2023 Modern Oratory Topics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497CC372-B2CD-1D42-A2E7-BB15A416669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70021" y="1295400"/>
            <a:ext cx="6164179" cy="494823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100" b="1" dirty="0"/>
              <a:t>1.  Can artificial intelligence come alive?</a:t>
            </a:r>
          </a:p>
          <a:p>
            <a:pPr>
              <a:defRPr/>
            </a:pPr>
            <a:r>
              <a:rPr lang="en-US" sz="2100" b="1" dirty="0"/>
              <a:t>2. Will electric cars replace gas-powered cars in the U.S.?</a:t>
            </a:r>
          </a:p>
          <a:p>
            <a:pPr>
              <a:defRPr/>
            </a:pPr>
            <a:r>
              <a:rPr lang="en-US" sz="2100" b="1" dirty="0"/>
              <a:t>3. Title IX: 50 years later — have women gained?</a:t>
            </a:r>
          </a:p>
          <a:p>
            <a:pPr>
              <a:defRPr/>
            </a:pPr>
            <a:r>
              <a:rPr lang="en-US" sz="2100" b="1" dirty="0"/>
              <a:t>4. Should community service be a requirement for high school graduation?</a:t>
            </a:r>
          </a:p>
          <a:p>
            <a:pPr>
              <a:defRPr/>
            </a:pPr>
            <a:r>
              <a:rPr lang="en-US" sz="2100" b="1" dirty="0"/>
              <a:t>5.  Does the United States have a responsibility to aid in resolving conflicts abroad?</a:t>
            </a:r>
            <a:endParaRPr lang="en-US" sz="2100" dirty="0"/>
          </a:p>
        </p:txBody>
      </p:sp>
      <p:pic>
        <p:nvPicPr>
          <p:cNvPr id="51209" name="Picture 9" descr="PESSG077">
            <a:extLst>
              <a:ext uri="{FF2B5EF4-FFF2-40B4-BE49-F238E27FC236}">
                <a16:creationId xmlns:a16="http://schemas.microsoft.com/office/drawing/2014/main" id="{E87B9BB8-AF27-184A-8BB5-72A746800F85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245350" y="2006600"/>
            <a:ext cx="3048000" cy="2844800"/>
          </a:xfrm>
          <a:effectLst>
            <a:outerShdw blurRad="50800" dist="12700" dir="2700000" algn="ctr" rotWithShape="0">
              <a:srgbClr val="000000"/>
            </a:outerShdw>
          </a:effectLst>
        </p:spPr>
      </p:pic>
      <p:sp>
        <p:nvSpPr>
          <p:cNvPr id="51205" name="Rectangle 11">
            <a:extLst>
              <a:ext uri="{FF2B5EF4-FFF2-40B4-BE49-F238E27FC236}">
                <a16:creationId xmlns:a16="http://schemas.microsoft.com/office/drawing/2014/main" id="{3FA2B9E4-E27C-C644-A94D-AA6EF487E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5181600"/>
            <a:ext cx="3124200" cy="10620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FBBFA"/>
              </a:buClr>
              <a:buSzPct val="85000"/>
              <a:buFont typeface="Wingdings" pitchFamily="2" charset="2"/>
              <a:buChar char="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FBBFA"/>
              </a:buClr>
              <a:buSzPct val="85000"/>
              <a:buFont typeface="Wingdings" pitchFamily="2" charset="2"/>
              <a:buChar char=""/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CFBBFA"/>
              </a:buClr>
              <a:buSzPct val="85000"/>
              <a:buFont typeface="Wingdings" pitchFamily="2" charset="2"/>
              <a:buChar char=""/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dirty="0">
                <a:solidFill>
                  <a:schemeClr val="accent3">
                    <a:lumMod val="75000"/>
                  </a:schemeClr>
                </a:solidFill>
              </a:rPr>
              <a:t>Topics are posted on the PSIA website and in the  </a:t>
            </a:r>
            <a:r>
              <a:rPr lang="en-US" altLang="en-US" sz="2100" i="1" dirty="0">
                <a:solidFill>
                  <a:schemeClr val="accent3">
                    <a:lumMod val="75000"/>
                  </a:schemeClr>
                </a:solidFill>
              </a:rPr>
              <a:t>PSIA</a:t>
            </a:r>
            <a:r>
              <a:rPr lang="en-US" altLang="en-US" sz="21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en-US" sz="2100" i="1" dirty="0">
                <a:solidFill>
                  <a:schemeClr val="accent3">
                    <a:lumMod val="75000"/>
                  </a:schemeClr>
                </a:solidFill>
              </a:rPr>
              <a:t>Academic Handbook</a:t>
            </a:r>
            <a:r>
              <a:rPr lang="en-US" altLang="en-US" sz="2100" i="1" dirty="0">
                <a:solidFill>
                  <a:schemeClr val="folHlink"/>
                </a:solidFill>
              </a:rPr>
              <a:t>.</a:t>
            </a:r>
            <a:endParaRPr lang="en-US" altLang="en-US" sz="21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>
            <a:extLst>
              <a:ext uri="{FF2B5EF4-FFF2-40B4-BE49-F238E27FC236}">
                <a16:creationId xmlns:a16="http://schemas.microsoft.com/office/drawing/2014/main" id="{B1A9E606-9DDC-D848-9576-2D5CE87A3B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3988"/>
            <a:ext cx="10820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Cautions for Interpretative Reading:</a:t>
            </a:r>
          </a:p>
        </p:txBody>
      </p:sp>
      <p:sp>
        <p:nvSpPr>
          <p:cNvPr id="61443" name="Rectangle 4">
            <a:extLst>
              <a:ext uri="{FF2B5EF4-FFF2-40B4-BE49-F238E27FC236}">
                <a16:creationId xmlns:a16="http://schemas.microsoft.com/office/drawing/2014/main" id="{B42E209F-5E59-3146-B22B-AB258B944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1295400"/>
            <a:ext cx="670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FBBFA"/>
              </a:buClr>
              <a:buSzPct val="85000"/>
              <a:buFont typeface="Wingdings" pitchFamily="2" charset="2"/>
              <a:buChar char="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FBBFA"/>
              </a:buClr>
              <a:buSzPct val="85000"/>
              <a:buFont typeface="Wingdings" pitchFamily="2" charset="2"/>
              <a:buChar char=""/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CFBBFA"/>
              </a:buClr>
              <a:buSzPct val="85000"/>
              <a:buFont typeface="Wingdings" pitchFamily="2" charset="2"/>
              <a:buChar char=""/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FFB2F9"/>
                </a:solidFill>
                <a:latin typeface="Times" pitchFamily="2" charset="0"/>
              </a:rPr>
              <a:t> </a:t>
            </a:r>
            <a:endParaRPr lang="en-US" altLang="en-US" sz="2400">
              <a:solidFill>
                <a:srgbClr val="FF000C"/>
              </a:solidFill>
              <a:latin typeface="Times" pitchFamily="2" charset="0"/>
            </a:endParaRPr>
          </a:p>
        </p:txBody>
      </p:sp>
      <p:sp>
        <p:nvSpPr>
          <p:cNvPr id="61444" name="Text Box 5">
            <a:extLst>
              <a:ext uri="{FF2B5EF4-FFF2-40B4-BE49-F238E27FC236}">
                <a16:creationId xmlns:a16="http://schemas.microsoft.com/office/drawing/2014/main" id="{C93C7535-07E2-7848-A296-17F9B4D4E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19200"/>
            <a:ext cx="10460421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CFBBFA"/>
              </a:buClr>
              <a:buSzPct val="85000"/>
              <a:buFont typeface="Wingdings" pitchFamily="2" charset="2"/>
              <a:buChar char=""/>
              <a:defRPr sz="32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CFBBFA"/>
              </a:buClr>
              <a:buSzPct val="85000"/>
              <a:buFont typeface="Wingdings" pitchFamily="2" charset="2"/>
              <a:buChar char=""/>
              <a:defRPr sz="28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CFBBFA"/>
              </a:buClr>
              <a:buSzPct val="85000"/>
              <a:buFont typeface="Wingdings" pitchFamily="2" charset="2"/>
              <a:buChar char=""/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FBBFA"/>
              </a:buClr>
              <a:buSzPct val="85000"/>
              <a:buFont typeface="Wingdings" pitchFamily="2" charset="2"/>
              <a:buChar char=""/>
              <a:defRPr sz="2000">
                <a:solidFill>
                  <a:srgbClr val="FFFF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chemeClr val="accent3">
                    <a:lumMod val="75000"/>
                  </a:schemeClr>
                </a:solidFill>
                <a:latin typeface="Times" pitchFamily="2" charset="0"/>
              </a:rPr>
              <a:t>AVOID</a:t>
            </a:r>
            <a:r>
              <a:rPr lang="en-US" altLang="en-US" sz="2800" dirty="0">
                <a:solidFill>
                  <a:schemeClr val="tx1"/>
                </a:solidFill>
                <a:latin typeface="Times" pitchFamily="2" charset="0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Times" pitchFamily="2" charset="0"/>
              </a:rPr>
              <a:t>touching hair, face, or clothing – Touching anything on one’s body MAY be regarded as use of a PROP and result in a deduction in rank.  </a:t>
            </a:r>
            <a:endParaRPr lang="en-US" altLang="en-US" sz="2800" dirty="0">
              <a:solidFill>
                <a:schemeClr val="tx1"/>
              </a:solidFill>
              <a:latin typeface="Times" pitchFamily="2" charset="0"/>
            </a:endParaRPr>
          </a:p>
          <a:p>
            <a:pPr marL="457200" indent="-4572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en-US" altLang="en-US" sz="2800" dirty="0">
                <a:solidFill>
                  <a:schemeClr val="accent3">
                    <a:lumMod val="75000"/>
                  </a:schemeClr>
                </a:solidFill>
                <a:latin typeface="Times" pitchFamily="2" charset="0"/>
              </a:rPr>
              <a:t>AVOID</a:t>
            </a:r>
            <a:r>
              <a:rPr lang="en-US" altLang="en-US" sz="2800" dirty="0">
                <a:solidFill>
                  <a:schemeClr val="tx1"/>
                </a:solidFill>
                <a:latin typeface="Times" pitchFamily="2" charset="0"/>
              </a:rPr>
              <a:t> </a:t>
            </a:r>
            <a:r>
              <a:rPr lang="en-US" altLang="en-US" sz="2400" dirty="0">
                <a:solidFill>
                  <a:schemeClr val="tx1"/>
                </a:solidFill>
                <a:latin typeface="Times" pitchFamily="2" charset="0"/>
              </a:rPr>
              <a:t>over-the-top dramatization, which could make the “interpretation” seem more like a DRAMATIC Monologue.  Deduction in rank </a:t>
            </a:r>
            <a:r>
              <a:rPr lang="en-US" altLang="en-US" sz="2400" dirty="0">
                <a:solidFill>
                  <a:schemeClr val="accent3">
                    <a:lumMod val="75000"/>
                  </a:schemeClr>
                </a:solidFill>
                <a:latin typeface="Times" pitchFamily="2" charset="0"/>
              </a:rPr>
              <a:t>may</a:t>
            </a:r>
            <a:r>
              <a:rPr lang="en-US" altLang="en-US" sz="2400" dirty="0">
                <a:solidFill>
                  <a:schemeClr val="tx1"/>
                </a:solidFill>
                <a:latin typeface="Times" pitchFamily="2" charset="0"/>
              </a:rPr>
              <a:t> result, BUT subjectivity is not objective.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chemeClr val="tx1"/>
              </a:solidFill>
              <a:latin typeface="Times" pitchFamily="2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chemeClr val="tx1"/>
              </a:solidFill>
              <a:latin typeface="Times" pitchFamily="2" charset="0"/>
            </a:endParaRPr>
          </a:p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en-US" altLang="en-US" sz="2400" dirty="0">
                <a:solidFill>
                  <a:schemeClr val="accent3">
                    <a:lumMod val="75000"/>
                  </a:schemeClr>
                </a:solidFill>
                <a:latin typeface="Times" pitchFamily="2" charset="0"/>
              </a:rPr>
              <a:t>DO</a:t>
            </a:r>
            <a:r>
              <a:rPr lang="en-US" altLang="en-US" sz="2400" dirty="0">
                <a:solidFill>
                  <a:schemeClr val="tx1"/>
                </a:solidFill>
                <a:latin typeface="Times" pitchFamily="2" charset="0"/>
              </a:rPr>
              <a:t> gesture as a “natural” outgrowth of the words being read.  (Interpretation of “natural” varies.)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en-US" altLang="en-US" sz="2400" dirty="0">
                <a:solidFill>
                  <a:schemeClr val="accent3">
                    <a:lumMod val="75000"/>
                  </a:schemeClr>
                </a:solidFill>
                <a:latin typeface="Times" pitchFamily="2" charset="0"/>
              </a:rPr>
              <a:t>DO</a:t>
            </a:r>
            <a:r>
              <a:rPr lang="en-US" altLang="en-US" sz="2400" dirty="0">
                <a:solidFill>
                  <a:schemeClr val="tx1"/>
                </a:solidFill>
                <a:latin typeface="Times" pitchFamily="2" charset="0"/>
              </a:rPr>
              <a:t> use your notebook and give “artful” glances to the pages in it.  Pretend        to read most of the time.</a:t>
            </a:r>
          </a:p>
          <a:p>
            <a:pPr marL="342900" indent="-342900">
              <a:spcBef>
                <a:spcPct val="0"/>
              </a:spcBef>
              <a:buClrTx/>
              <a:buSzTx/>
              <a:buFont typeface="Wingdings" panose="05000000000000000000" pitchFamily="2" charset="2"/>
              <a:buChar char="v"/>
            </a:pPr>
            <a:r>
              <a:rPr lang="en-US" altLang="en-US" sz="2400" dirty="0">
                <a:solidFill>
                  <a:schemeClr val="accent3">
                    <a:lumMod val="75000"/>
                  </a:schemeClr>
                </a:solidFill>
                <a:latin typeface="Times" pitchFamily="2" charset="0"/>
              </a:rPr>
              <a:t>DO</a:t>
            </a:r>
            <a:r>
              <a:rPr lang="en-US" altLang="en-US" sz="2400" dirty="0">
                <a:solidFill>
                  <a:schemeClr val="tx1"/>
                </a:solidFill>
                <a:latin typeface="Times" pitchFamily="2" charset="0"/>
              </a:rPr>
              <a:t> voice changes, inflections, and volume variation.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E563ED-6F14-7749-A948-3577A787F0A2}"/>
              </a:ext>
            </a:extLst>
          </p:cNvPr>
          <p:cNvCxnSpPr/>
          <p:nvPr/>
        </p:nvCxnSpPr>
        <p:spPr bwMode="auto">
          <a:xfrm>
            <a:off x="2785730" y="3742660"/>
            <a:ext cx="7931889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EE85BE9-827A-9120-D9A3-23B44560C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19" y="153988"/>
            <a:ext cx="11227981" cy="1066800"/>
          </a:xfrm>
        </p:spPr>
        <p:txBody>
          <a:bodyPr/>
          <a:lstStyle/>
          <a:p>
            <a:r>
              <a:rPr lang="en-US" dirty="0"/>
              <a:t>Objective vs. subjective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9F70C4-D7E4-9103-505B-EE1EE8DAC7D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59219" y="1295400"/>
            <a:ext cx="6351181" cy="4800600"/>
          </a:xfrm>
        </p:spPr>
        <p:txBody>
          <a:bodyPr/>
          <a:lstStyle/>
          <a:p>
            <a:r>
              <a:rPr lang="en-US" dirty="0"/>
              <a:t>All writing and speech contests are SUBJECTIVE.</a:t>
            </a:r>
          </a:p>
          <a:p>
            <a:r>
              <a:rPr lang="en-US" dirty="0"/>
              <a:t>Percentages on evaluations are guidelines for the amount of weight to give to each aspect of your SUBJECTIVE assessment.  NOT SCORES!</a:t>
            </a:r>
          </a:p>
          <a:p>
            <a:r>
              <a:rPr lang="en-US" dirty="0"/>
              <a:t>No Ties in subjective contests.</a:t>
            </a:r>
          </a:p>
        </p:txBody>
      </p:sp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084D1650-A89E-F41F-5668-2D97F4519B29}"/>
              </a:ext>
            </a:extLst>
          </p:cNvPr>
          <p:cNvSpPr>
            <a:spLocks noGrp="1"/>
          </p:cNvSpPr>
          <p:nvPr>
            <p:ph type="media" sz="half" idx="2"/>
          </p:nvPr>
        </p:nvSpPr>
        <p:spPr/>
      </p:sp>
    </p:spTree>
    <p:extLst>
      <p:ext uri="{BB962C8B-B14F-4D97-AF65-F5344CB8AC3E}">
        <p14:creationId xmlns:p14="http://schemas.microsoft.com/office/powerpoint/2010/main" val="3700862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4C7DB-CF64-4FAD-A8F9-3E5033A18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Poetry or Prose Interpretation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D8821D-AFBD-4F02-82DF-0489206D8B66}"/>
              </a:ext>
            </a:extLst>
          </p:cNvPr>
          <p:cNvSpPr txBox="1"/>
          <p:nvPr/>
        </p:nvSpPr>
        <p:spPr>
          <a:xfrm>
            <a:off x="0" y="1360966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7FFF"/>
                </a:solidFill>
                <a:effectLst/>
                <a:uLnTx/>
                <a:uFillTx/>
                <a:latin typeface="Times New Roman"/>
                <a:ea typeface="ＭＳ Ｐゴシック"/>
              </a:rPr>
              <a:t>POETRY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FFF"/>
              </a:solidFill>
              <a:effectLst/>
              <a:uLnTx/>
              <a:uFillTx/>
              <a:latin typeface="Times New Roman"/>
              <a:ea typeface="ＭＳ Ｐゴシック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57FAB8-6955-41D7-B727-F9189BE38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3152237"/>
            <a:ext cx="7962900" cy="2990850"/>
          </a:xfrm>
          <a:prstGeom prst="rect">
            <a:avLst/>
          </a:prstGeom>
          <a:effectLst>
            <a:outerShdw blurRad="63500" dist="38100" dir="18600000" sx="102000" sy="102000" algn="ctr" rotWithShape="0">
              <a:srgbClr val="FFD700">
                <a:alpha val="9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492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F8C01E-8145-CBED-7F3C-59332F419CC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254642" y="1295400"/>
            <a:ext cx="5755758" cy="4800600"/>
          </a:xfrm>
        </p:spPr>
        <p:txBody>
          <a:bodyPr>
            <a:normAutofit/>
          </a:bodyPr>
          <a:lstStyle/>
          <a:p>
            <a:r>
              <a:rPr lang="en-US" sz="4400" dirty="0"/>
              <a:t>Digital Documentation</a:t>
            </a:r>
          </a:p>
        </p:txBody>
      </p:sp>
      <p:pic>
        <p:nvPicPr>
          <p:cNvPr id="8" name="Online Image Placeholder 7">
            <a:extLst>
              <a:ext uri="{FF2B5EF4-FFF2-40B4-BE49-F238E27FC236}">
                <a16:creationId xmlns:a16="http://schemas.microsoft.com/office/drawing/2014/main" id="{247E9604-DD5B-CB48-4F64-77AFCEA93DF1}"/>
              </a:ext>
            </a:extLst>
          </p:cNvPr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370" y="1844597"/>
            <a:ext cx="4650059" cy="3702205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2869C26-D914-D44B-D6C0-7329ED5F8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B4A2FD4-CD21-62BD-27CF-50BCB1220777}"/>
              </a:ext>
            </a:extLst>
          </p:cNvPr>
          <p:cNvSpPr txBox="1">
            <a:spLocks/>
          </p:cNvSpPr>
          <p:nvPr/>
        </p:nvSpPr>
        <p:spPr>
          <a:xfrm>
            <a:off x="684212" y="101945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Poetry or Prose Interpretation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813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EC528F-F7E7-F5AD-2D98-64D1FF4E4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sense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2A3255-C45D-CC18-A064-29A53A6F1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0" y="0"/>
            <a:ext cx="529936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3E42B5-ABEA-D833-B384-47CC3C3F5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2724432"/>
            <a:ext cx="5089811" cy="336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7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EC528F-F7E7-F5AD-2D98-64D1FF4E4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sense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2A3255-C45D-CC18-A064-29A53A6F1C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1" t="60855" r="60681" b="4126"/>
          <a:stretch/>
        </p:blipFill>
        <p:spPr>
          <a:xfrm>
            <a:off x="5507664" y="0"/>
            <a:ext cx="6000123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7B5A19-D584-E55F-1A70-C78FEA183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2724432"/>
            <a:ext cx="5089811" cy="336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25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27119819-63C6-8542-9841-38B65E85F2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Objectives of this Workshop</a:t>
            </a:r>
          </a:p>
        </p:txBody>
      </p:sp>
      <p:sp>
        <p:nvSpPr>
          <p:cNvPr id="62468" name="Rectangle 4">
            <a:extLst>
              <a:ext uri="{FF2B5EF4-FFF2-40B4-BE49-F238E27FC236}">
                <a16:creationId xmlns:a16="http://schemas.microsoft.com/office/drawing/2014/main" id="{020067E9-825B-CE45-B38C-1C8B94CE3BA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467155" y="1431985"/>
            <a:ext cx="9420045" cy="4664015"/>
          </a:xfrm>
        </p:spPr>
        <p:txBody>
          <a:bodyPr>
            <a:normAutofit/>
          </a:bodyPr>
          <a:lstStyle/>
          <a:p>
            <a:pPr>
              <a:buFont typeface="Wingdings" charset="0"/>
              <a:buChar char=""/>
              <a:defRPr/>
            </a:pPr>
            <a:r>
              <a:rPr lang="en-US" sz="2800" dirty="0"/>
              <a:t>New Website</a:t>
            </a:r>
          </a:p>
          <a:p>
            <a:pPr eaLnBrk="1" hangingPunct="1">
              <a:buFont typeface="Wingdings" charset="0"/>
              <a:buChar char=""/>
              <a:defRPr/>
            </a:pPr>
            <a:r>
              <a:rPr lang="en-US" sz="2800" dirty="0"/>
              <a:t>Review PSIA Organization of Events and the Conflict Pattern</a:t>
            </a:r>
          </a:p>
          <a:p>
            <a:pPr eaLnBrk="1" hangingPunct="1">
              <a:buFont typeface="Wingdings" charset="0"/>
              <a:buChar char=""/>
              <a:defRPr/>
            </a:pPr>
            <a:r>
              <a:rPr lang="en-US" sz="2800" dirty="0"/>
              <a:t>Contest Rule Changes, Curriculum Add-ons, &amp; More</a:t>
            </a:r>
          </a:p>
          <a:p>
            <a:pPr marL="0" indent="0" eaLnBrk="1" hangingPunct="1">
              <a:buNone/>
              <a:defRPr/>
            </a:pPr>
            <a:endParaRPr lang="en-US" sz="2800" dirty="0"/>
          </a:p>
        </p:txBody>
      </p:sp>
      <p:pic>
        <p:nvPicPr>
          <p:cNvPr id="24579" name="Picture 6" descr="psialogo">
            <a:extLst>
              <a:ext uri="{FF2B5EF4-FFF2-40B4-BE49-F238E27FC236}">
                <a16:creationId xmlns:a16="http://schemas.microsoft.com/office/drawing/2014/main" id="{786B8462-3648-2342-BDAE-ABBEB0B57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25296"/>
            <a:ext cx="16764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EC528F-F7E7-F5AD-2D98-64D1FF4E4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sense – SPECIAL TOPICS</a:t>
            </a:r>
            <a:br>
              <a:rPr lang="en-US" dirty="0"/>
            </a:br>
            <a:r>
              <a:rPr lang="en-US" dirty="0"/>
              <a:t>MIDDLE SCHOOL TEST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A915DD-FA73-7139-C42B-2E7047ED8D0F}"/>
              </a:ext>
            </a:extLst>
          </p:cNvPr>
          <p:cNvSpPr txBox="1"/>
          <p:nvPr/>
        </p:nvSpPr>
        <p:spPr>
          <a:xfrm>
            <a:off x="691763" y="2083242"/>
            <a:ext cx="8285260" cy="3691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2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Multiplication by 37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Sum of Reciprocals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Partial Fraction Decomposition</a:t>
            </a:r>
          </a:p>
          <a:p>
            <a:pPr marL="285750" indent="-285750">
              <a:lnSpc>
                <a:spcPct val="150000"/>
              </a:lnSpc>
              <a:buClr>
                <a:schemeClr val="accent2">
                  <a:lumMod val="60000"/>
                  <a:lumOff val="40000"/>
                </a:schemeClr>
              </a:buClr>
              <a:buSzPct val="60000"/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Remainders in Different Bases</a:t>
            </a:r>
          </a:p>
          <a:p>
            <a:pPr lvl="5">
              <a:lnSpc>
                <a:spcPct val="150000"/>
              </a:lnSpc>
              <a:buClr>
                <a:schemeClr val="accent2">
                  <a:lumMod val="60000"/>
                  <a:lumOff val="40000"/>
                </a:schemeClr>
              </a:buClr>
              <a:buSzPct val="60000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See Handout</a:t>
            </a:r>
          </a:p>
        </p:txBody>
      </p:sp>
    </p:spTree>
    <p:extLst>
      <p:ext uri="{BB962C8B-B14F-4D97-AF65-F5344CB8AC3E}">
        <p14:creationId xmlns:p14="http://schemas.microsoft.com/office/powerpoint/2010/main" val="3084625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A4B7F0-A23B-48E8-837B-6CAB634BB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Mathematics – Special topic</a:t>
            </a:r>
            <a:br>
              <a:rPr lang="en-US" dirty="0"/>
            </a:br>
            <a:r>
              <a:rPr lang="en-US" dirty="0"/>
              <a:t>graph theory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D01F92-3FD7-41F2-8F2D-0B157773D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79D798E6-716A-C79C-CB93-14EA6F55032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587" y="1743740"/>
            <a:ext cx="6392825" cy="477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49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picture containing text&#10;&#10;Description automatically generated">
            <a:extLst>
              <a:ext uri="{FF2B5EF4-FFF2-40B4-BE49-F238E27FC236}">
                <a16:creationId xmlns:a16="http://schemas.microsoft.com/office/drawing/2014/main" id="{4028B2B8-AC48-453D-A93D-D7BC806A6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35"/>
          <a:stretch/>
        </p:blipFill>
        <p:spPr>
          <a:xfrm>
            <a:off x="4758757" y="1409545"/>
            <a:ext cx="6518553" cy="4872921"/>
          </a:xfrm>
          <a:custGeom>
            <a:avLst/>
            <a:gdLst>
              <a:gd name="connsiteX0" fmla="*/ 3185665 w 6518553"/>
              <a:gd name="connsiteY0" fmla="*/ 4696698 h 4872921"/>
              <a:gd name="connsiteX1" fmla="*/ 3174156 w 6518553"/>
              <a:gd name="connsiteY1" fmla="*/ 4709802 h 4872921"/>
              <a:gd name="connsiteX2" fmla="*/ 3172435 w 6518553"/>
              <a:gd name="connsiteY2" fmla="*/ 4711651 h 4872921"/>
              <a:gd name="connsiteX3" fmla="*/ 3180667 w 6518553"/>
              <a:gd name="connsiteY3" fmla="*/ 4702254 h 4872921"/>
              <a:gd name="connsiteX4" fmla="*/ 3185665 w 6518553"/>
              <a:gd name="connsiteY4" fmla="*/ 4696698 h 4872921"/>
              <a:gd name="connsiteX5" fmla="*/ 0 w 6518553"/>
              <a:gd name="connsiteY5" fmla="*/ 0 h 4872921"/>
              <a:gd name="connsiteX6" fmla="*/ 6518553 w 6518553"/>
              <a:gd name="connsiteY6" fmla="*/ 0 h 4872921"/>
              <a:gd name="connsiteX7" fmla="*/ 6518553 w 6518553"/>
              <a:gd name="connsiteY7" fmla="*/ 4872921 h 4872921"/>
              <a:gd name="connsiteX8" fmla="*/ 6428589 w 6518553"/>
              <a:gd name="connsiteY8" fmla="*/ 4872921 h 4872921"/>
              <a:gd name="connsiteX9" fmla="*/ 6421417 w 6518553"/>
              <a:gd name="connsiteY9" fmla="*/ 4821164 h 4872921"/>
              <a:gd name="connsiteX10" fmla="*/ 6411558 w 6518553"/>
              <a:gd name="connsiteY10" fmla="*/ 4754587 h 4872921"/>
              <a:gd name="connsiteX11" fmla="*/ 6390042 w 6518553"/>
              <a:gd name="connsiteY11" fmla="*/ 4657768 h 4872921"/>
              <a:gd name="connsiteX12" fmla="*/ 6379285 w 6518553"/>
              <a:gd name="connsiteY12" fmla="*/ 4560949 h 4872921"/>
              <a:gd name="connsiteX13" fmla="*/ 6293223 w 6518553"/>
              <a:gd name="connsiteY13" fmla="*/ 4356554 h 4872921"/>
              <a:gd name="connsiteX14" fmla="*/ 6185647 w 6518553"/>
              <a:gd name="connsiteY14" fmla="*/ 4464131 h 4872921"/>
              <a:gd name="connsiteX15" fmla="*/ 6099586 w 6518553"/>
              <a:gd name="connsiteY15" fmla="*/ 4517919 h 4872921"/>
              <a:gd name="connsiteX16" fmla="*/ 5992009 w 6518553"/>
              <a:gd name="connsiteY16" fmla="*/ 4442615 h 4872921"/>
              <a:gd name="connsiteX17" fmla="*/ 5862918 w 6518553"/>
              <a:gd name="connsiteY17" fmla="*/ 4378069 h 4872921"/>
              <a:gd name="connsiteX18" fmla="*/ 5561703 w 6518553"/>
              <a:gd name="connsiteY18" fmla="*/ 4560949 h 4872921"/>
              <a:gd name="connsiteX19" fmla="*/ 5389581 w 6518553"/>
              <a:gd name="connsiteY19" fmla="*/ 4410342 h 4872921"/>
              <a:gd name="connsiteX20" fmla="*/ 5282005 w 6518553"/>
              <a:gd name="connsiteY20" fmla="*/ 4345796 h 4872921"/>
              <a:gd name="connsiteX21" fmla="*/ 5174428 w 6518553"/>
              <a:gd name="connsiteY21" fmla="*/ 4453373 h 4872921"/>
              <a:gd name="connsiteX22" fmla="*/ 5109882 w 6518553"/>
              <a:gd name="connsiteY22" fmla="*/ 4539434 h 4872921"/>
              <a:gd name="connsiteX23" fmla="*/ 5013063 w 6518553"/>
              <a:gd name="connsiteY23" fmla="*/ 4582465 h 4872921"/>
              <a:gd name="connsiteX24" fmla="*/ 4937760 w 6518553"/>
              <a:gd name="connsiteY24" fmla="*/ 4539434 h 4872921"/>
              <a:gd name="connsiteX25" fmla="*/ 4808668 w 6518553"/>
              <a:gd name="connsiteY25" fmla="*/ 4442615 h 4872921"/>
              <a:gd name="connsiteX26" fmla="*/ 4722607 w 6518553"/>
              <a:gd name="connsiteY26" fmla="*/ 4410342 h 4872921"/>
              <a:gd name="connsiteX27" fmla="*/ 4679576 w 6518553"/>
              <a:gd name="connsiteY27" fmla="*/ 4421100 h 4872921"/>
              <a:gd name="connsiteX28" fmla="*/ 4539727 w 6518553"/>
              <a:gd name="connsiteY28" fmla="*/ 4550192 h 4872921"/>
              <a:gd name="connsiteX29" fmla="*/ 4442908 w 6518553"/>
              <a:gd name="connsiteY29" fmla="*/ 4614738 h 4872921"/>
              <a:gd name="connsiteX30" fmla="*/ 4399878 w 6518553"/>
              <a:gd name="connsiteY30" fmla="*/ 4593222 h 4872921"/>
              <a:gd name="connsiteX31" fmla="*/ 4184725 w 6518553"/>
              <a:gd name="connsiteY31" fmla="*/ 4474888 h 4872921"/>
              <a:gd name="connsiteX32" fmla="*/ 4044875 w 6518553"/>
              <a:gd name="connsiteY32" fmla="*/ 4367312 h 4872921"/>
              <a:gd name="connsiteX33" fmla="*/ 3958814 w 6518553"/>
              <a:gd name="connsiteY33" fmla="*/ 4378069 h 4872921"/>
              <a:gd name="connsiteX34" fmla="*/ 3883511 w 6518553"/>
              <a:gd name="connsiteY34" fmla="*/ 4464131 h 4872921"/>
              <a:gd name="connsiteX35" fmla="*/ 3743661 w 6518553"/>
              <a:gd name="connsiteY35" fmla="*/ 4571707 h 4872921"/>
              <a:gd name="connsiteX36" fmla="*/ 3668358 w 6518553"/>
              <a:gd name="connsiteY36" fmla="*/ 4517919 h 4872921"/>
              <a:gd name="connsiteX37" fmla="*/ 3496235 w 6518553"/>
              <a:gd name="connsiteY37" fmla="*/ 4367312 h 4872921"/>
              <a:gd name="connsiteX38" fmla="*/ 3216536 w 6518553"/>
              <a:gd name="connsiteY38" fmla="*/ 4603980 h 4872921"/>
              <a:gd name="connsiteX39" fmla="*/ 3147564 w 6518553"/>
              <a:gd name="connsiteY39" fmla="*/ 4738383 h 4872921"/>
              <a:gd name="connsiteX40" fmla="*/ 3172435 w 6518553"/>
              <a:gd name="connsiteY40" fmla="*/ 4711651 h 4872921"/>
              <a:gd name="connsiteX41" fmla="*/ 3165783 w 6518553"/>
              <a:gd name="connsiteY41" fmla="*/ 4719245 h 4872921"/>
              <a:gd name="connsiteX42" fmla="*/ 3098202 w 6518553"/>
              <a:gd name="connsiteY42" fmla="*/ 4797618 h 4872921"/>
              <a:gd name="connsiteX43" fmla="*/ 3065929 w 6518553"/>
              <a:gd name="connsiteY43" fmla="*/ 4776102 h 4872921"/>
              <a:gd name="connsiteX44" fmla="*/ 2990626 w 6518553"/>
              <a:gd name="connsiteY44" fmla="*/ 4743829 h 4872921"/>
              <a:gd name="connsiteX45" fmla="*/ 2721685 w 6518553"/>
              <a:gd name="connsiteY45" fmla="*/ 4528676 h 4872921"/>
              <a:gd name="connsiteX46" fmla="*/ 2689412 w 6518553"/>
              <a:gd name="connsiteY46" fmla="*/ 4539434 h 4872921"/>
              <a:gd name="connsiteX47" fmla="*/ 2581835 w 6518553"/>
              <a:gd name="connsiteY47" fmla="*/ 4722314 h 4872921"/>
              <a:gd name="connsiteX48" fmla="*/ 2474259 w 6518553"/>
              <a:gd name="connsiteY48" fmla="*/ 4786860 h 4872921"/>
              <a:gd name="connsiteX49" fmla="*/ 1957892 w 6518553"/>
              <a:gd name="connsiteY49" fmla="*/ 4496404 h 4872921"/>
              <a:gd name="connsiteX50" fmla="*/ 1914861 w 6518553"/>
              <a:gd name="connsiteY50" fmla="*/ 4528676 h 4872921"/>
              <a:gd name="connsiteX51" fmla="*/ 1818042 w 6518553"/>
              <a:gd name="connsiteY51" fmla="*/ 4625495 h 4872921"/>
              <a:gd name="connsiteX52" fmla="*/ 1645920 w 6518553"/>
              <a:gd name="connsiteY52" fmla="*/ 4862164 h 4872921"/>
              <a:gd name="connsiteX53" fmla="*/ 1463040 w 6518553"/>
              <a:gd name="connsiteY53" fmla="*/ 4765345 h 4872921"/>
              <a:gd name="connsiteX54" fmla="*/ 1323191 w 6518553"/>
              <a:gd name="connsiteY54" fmla="*/ 4636253 h 4872921"/>
              <a:gd name="connsiteX55" fmla="*/ 1215614 w 6518553"/>
              <a:gd name="connsiteY55" fmla="*/ 4571707 h 4872921"/>
              <a:gd name="connsiteX56" fmla="*/ 1054249 w 6518553"/>
              <a:gd name="connsiteY56" fmla="*/ 4722314 h 4872921"/>
              <a:gd name="connsiteX57" fmla="*/ 968188 w 6518553"/>
              <a:gd name="connsiteY57" fmla="*/ 4776102 h 4872921"/>
              <a:gd name="connsiteX58" fmla="*/ 731520 w 6518553"/>
              <a:gd name="connsiteY58" fmla="*/ 4593222 h 4872921"/>
              <a:gd name="connsiteX59" fmla="*/ 591671 w 6518553"/>
              <a:gd name="connsiteY59" fmla="*/ 4517919 h 4872921"/>
              <a:gd name="connsiteX60" fmla="*/ 473336 w 6518553"/>
              <a:gd name="connsiteY60" fmla="*/ 4647011 h 4872921"/>
              <a:gd name="connsiteX61" fmla="*/ 365760 w 6518553"/>
              <a:gd name="connsiteY61" fmla="*/ 4700799 h 4872921"/>
              <a:gd name="connsiteX62" fmla="*/ 333487 w 6518553"/>
              <a:gd name="connsiteY62" fmla="*/ 4668526 h 4872921"/>
              <a:gd name="connsiteX63" fmla="*/ 225911 w 6518553"/>
              <a:gd name="connsiteY63" fmla="*/ 4593222 h 4872921"/>
              <a:gd name="connsiteX64" fmla="*/ 21515 w 6518553"/>
              <a:gd name="connsiteY64" fmla="*/ 4324281 h 4872921"/>
              <a:gd name="connsiteX65" fmla="*/ 0 w 6518553"/>
              <a:gd name="connsiteY65" fmla="*/ 4352968 h 4872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518553" h="4872921">
                <a:moveTo>
                  <a:pt x="3185665" y="4696698"/>
                </a:moveTo>
                <a:cubicBezTo>
                  <a:pt x="3186154" y="4696245"/>
                  <a:pt x="3181412" y="4701733"/>
                  <a:pt x="3174156" y="4709802"/>
                </a:cubicBezTo>
                <a:lnTo>
                  <a:pt x="3172435" y="4711651"/>
                </a:lnTo>
                <a:lnTo>
                  <a:pt x="3180667" y="4702254"/>
                </a:lnTo>
                <a:cubicBezTo>
                  <a:pt x="3183867" y="4698636"/>
                  <a:pt x="3185420" y="4696924"/>
                  <a:pt x="3185665" y="4696698"/>
                </a:cubicBezTo>
                <a:close/>
                <a:moveTo>
                  <a:pt x="0" y="0"/>
                </a:moveTo>
                <a:lnTo>
                  <a:pt x="6518553" y="0"/>
                </a:lnTo>
                <a:lnTo>
                  <a:pt x="6518553" y="4872921"/>
                </a:lnTo>
                <a:lnTo>
                  <a:pt x="6428589" y="4872921"/>
                </a:lnTo>
                <a:lnTo>
                  <a:pt x="6421417" y="4821164"/>
                </a:lnTo>
                <a:cubicBezTo>
                  <a:pt x="6418535" y="4801125"/>
                  <a:pt x="6415276" y="4779126"/>
                  <a:pt x="6411558" y="4754587"/>
                </a:cubicBezTo>
                <a:cubicBezTo>
                  <a:pt x="6406605" y="4721900"/>
                  <a:pt x="6395477" y="4690378"/>
                  <a:pt x="6390042" y="4657768"/>
                </a:cubicBezTo>
                <a:cubicBezTo>
                  <a:pt x="6384704" y="4625738"/>
                  <a:pt x="6387549" y="4592351"/>
                  <a:pt x="6379285" y="4560949"/>
                </a:cubicBezTo>
                <a:cubicBezTo>
                  <a:pt x="6370230" y="4526539"/>
                  <a:pt x="6308876" y="4391773"/>
                  <a:pt x="6293223" y="4356554"/>
                </a:cubicBezTo>
                <a:cubicBezTo>
                  <a:pt x="6293223" y="4356554"/>
                  <a:pt x="6224605" y="4431666"/>
                  <a:pt x="6185647" y="4464131"/>
                </a:cubicBezTo>
                <a:cubicBezTo>
                  <a:pt x="6159659" y="4485788"/>
                  <a:pt x="6133208" y="4521655"/>
                  <a:pt x="6099586" y="4517919"/>
                </a:cubicBezTo>
                <a:cubicBezTo>
                  <a:pt x="6056082" y="4513085"/>
                  <a:pt x="6029693" y="4464883"/>
                  <a:pt x="5992009" y="4442615"/>
                </a:cubicBezTo>
                <a:cubicBezTo>
                  <a:pt x="5950590" y="4418140"/>
                  <a:pt x="5905948" y="4399584"/>
                  <a:pt x="5862918" y="4378069"/>
                </a:cubicBezTo>
                <a:cubicBezTo>
                  <a:pt x="5729672" y="4422486"/>
                  <a:pt x="5840196" y="4382714"/>
                  <a:pt x="5561703" y="4560949"/>
                </a:cubicBezTo>
                <a:cubicBezTo>
                  <a:pt x="5561703" y="4560949"/>
                  <a:pt x="5450008" y="4456824"/>
                  <a:pt x="5389581" y="4410342"/>
                </a:cubicBezTo>
                <a:cubicBezTo>
                  <a:pt x="5356435" y="4384845"/>
                  <a:pt x="5317864" y="4367311"/>
                  <a:pt x="5282005" y="4345796"/>
                </a:cubicBezTo>
                <a:cubicBezTo>
                  <a:pt x="5219414" y="4392739"/>
                  <a:pt x="5237941" y="4373982"/>
                  <a:pt x="5174428" y="4453373"/>
                </a:cubicBezTo>
                <a:cubicBezTo>
                  <a:pt x="5152027" y="4481374"/>
                  <a:pt x="5137883" y="4517033"/>
                  <a:pt x="5109882" y="4539434"/>
                </a:cubicBezTo>
                <a:cubicBezTo>
                  <a:pt x="5082304" y="4561496"/>
                  <a:pt x="5045336" y="4568121"/>
                  <a:pt x="5013063" y="4582465"/>
                </a:cubicBezTo>
                <a:cubicBezTo>
                  <a:pt x="4987962" y="4568121"/>
                  <a:pt x="4961620" y="4555759"/>
                  <a:pt x="4937760" y="4539434"/>
                </a:cubicBezTo>
                <a:cubicBezTo>
                  <a:pt x="4893368" y="4509060"/>
                  <a:pt x="4854791" y="4470289"/>
                  <a:pt x="4808668" y="4442615"/>
                </a:cubicBezTo>
                <a:cubicBezTo>
                  <a:pt x="4782396" y="4426852"/>
                  <a:pt x="4751294" y="4421100"/>
                  <a:pt x="4722607" y="4410342"/>
                </a:cubicBezTo>
                <a:cubicBezTo>
                  <a:pt x="4708263" y="4413928"/>
                  <a:pt x="4692254" y="4413493"/>
                  <a:pt x="4679576" y="4421100"/>
                </a:cubicBezTo>
                <a:cubicBezTo>
                  <a:pt x="4622373" y="4455422"/>
                  <a:pt x="4590962" y="4508564"/>
                  <a:pt x="4539727" y="4550192"/>
                </a:cubicBezTo>
                <a:cubicBezTo>
                  <a:pt x="4509624" y="4574651"/>
                  <a:pt x="4475181" y="4593223"/>
                  <a:pt x="4442908" y="4614738"/>
                </a:cubicBezTo>
                <a:cubicBezTo>
                  <a:pt x="4442908" y="4614738"/>
                  <a:pt x="4413979" y="4600860"/>
                  <a:pt x="4399878" y="4593222"/>
                </a:cubicBezTo>
                <a:cubicBezTo>
                  <a:pt x="4327909" y="4554238"/>
                  <a:pt x="4253778" y="4518831"/>
                  <a:pt x="4184725" y="4474888"/>
                </a:cubicBezTo>
                <a:cubicBezTo>
                  <a:pt x="4135107" y="4443313"/>
                  <a:pt x="4091492" y="4403171"/>
                  <a:pt x="4044875" y="4367312"/>
                </a:cubicBezTo>
                <a:cubicBezTo>
                  <a:pt x="4016188" y="4370898"/>
                  <a:pt x="3983604" y="4363195"/>
                  <a:pt x="3958814" y="4378069"/>
                </a:cubicBezTo>
                <a:cubicBezTo>
                  <a:pt x="3926128" y="4397681"/>
                  <a:pt x="3911844" y="4438631"/>
                  <a:pt x="3883511" y="4464131"/>
                </a:cubicBezTo>
                <a:cubicBezTo>
                  <a:pt x="3839796" y="4503475"/>
                  <a:pt x="3790278" y="4535848"/>
                  <a:pt x="3743661" y="4571707"/>
                </a:cubicBezTo>
                <a:cubicBezTo>
                  <a:pt x="3718560" y="4553778"/>
                  <a:pt x="3690821" y="4539060"/>
                  <a:pt x="3668358" y="4517919"/>
                </a:cubicBezTo>
                <a:cubicBezTo>
                  <a:pt x="3500048" y="4359510"/>
                  <a:pt x="3628565" y="4433477"/>
                  <a:pt x="3496235" y="4367312"/>
                </a:cubicBezTo>
                <a:cubicBezTo>
                  <a:pt x="3360403" y="4454633"/>
                  <a:pt x="3313676" y="4466841"/>
                  <a:pt x="3216536" y="4603980"/>
                </a:cubicBezTo>
                <a:cubicBezTo>
                  <a:pt x="3074308" y="4804773"/>
                  <a:pt x="3109302" y="4777841"/>
                  <a:pt x="3147564" y="4738383"/>
                </a:cubicBezTo>
                <a:lnTo>
                  <a:pt x="3172435" y="4711651"/>
                </a:lnTo>
                <a:lnTo>
                  <a:pt x="3165783" y="4719245"/>
                </a:lnTo>
                <a:cubicBezTo>
                  <a:pt x="3152112" y="4734944"/>
                  <a:pt x="3130491" y="4759948"/>
                  <a:pt x="3098202" y="4797618"/>
                </a:cubicBezTo>
                <a:cubicBezTo>
                  <a:pt x="3087444" y="4790446"/>
                  <a:pt x="3077493" y="4781884"/>
                  <a:pt x="3065929" y="4776102"/>
                </a:cubicBezTo>
                <a:cubicBezTo>
                  <a:pt x="3041503" y="4763889"/>
                  <a:pt x="3013716" y="4758412"/>
                  <a:pt x="2990626" y="4743829"/>
                </a:cubicBezTo>
                <a:cubicBezTo>
                  <a:pt x="2910877" y="4693462"/>
                  <a:pt x="2791114" y="4587424"/>
                  <a:pt x="2721685" y="4528676"/>
                </a:cubicBezTo>
                <a:cubicBezTo>
                  <a:pt x="2710927" y="4532262"/>
                  <a:pt x="2698484" y="4532630"/>
                  <a:pt x="2689412" y="4539434"/>
                </a:cubicBezTo>
                <a:cubicBezTo>
                  <a:pt x="2558690" y="4637475"/>
                  <a:pt x="2726213" y="4549059"/>
                  <a:pt x="2581835" y="4722314"/>
                </a:cubicBezTo>
                <a:cubicBezTo>
                  <a:pt x="2555064" y="4754440"/>
                  <a:pt x="2510118" y="4765345"/>
                  <a:pt x="2474259" y="4786860"/>
                </a:cubicBezTo>
                <a:cubicBezTo>
                  <a:pt x="2229076" y="4677889"/>
                  <a:pt x="2407861" y="4761769"/>
                  <a:pt x="1957892" y="4496404"/>
                </a:cubicBezTo>
                <a:cubicBezTo>
                  <a:pt x="1943548" y="4507161"/>
                  <a:pt x="1928036" y="4516515"/>
                  <a:pt x="1914861" y="4528676"/>
                </a:cubicBezTo>
                <a:cubicBezTo>
                  <a:pt x="1881324" y="4559633"/>
                  <a:pt x="1847874" y="4590953"/>
                  <a:pt x="1818042" y="4625495"/>
                </a:cubicBezTo>
                <a:cubicBezTo>
                  <a:pt x="1741329" y="4714321"/>
                  <a:pt x="1707139" y="4770336"/>
                  <a:pt x="1645920" y="4862164"/>
                </a:cubicBezTo>
                <a:cubicBezTo>
                  <a:pt x="1645920" y="4862164"/>
                  <a:pt x="1519547" y="4804900"/>
                  <a:pt x="1463040" y="4765345"/>
                </a:cubicBezTo>
                <a:cubicBezTo>
                  <a:pt x="1411067" y="4728964"/>
                  <a:pt x="1373151" y="4675352"/>
                  <a:pt x="1323191" y="4636253"/>
                </a:cubicBezTo>
                <a:cubicBezTo>
                  <a:pt x="1290259" y="4610480"/>
                  <a:pt x="1251473" y="4593222"/>
                  <a:pt x="1215614" y="4571707"/>
                </a:cubicBezTo>
                <a:cubicBezTo>
                  <a:pt x="1102931" y="4599878"/>
                  <a:pt x="1225127" y="4560429"/>
                  <a:pt x="1054249" y="4722314"/>
                </a:cubicBezTo>
                <a:cubicBezTo>
                  <a:pt x="1029691" y="4745580"/>
                  <a:pt x="996875" y="4758173"/>
                  <a:pt x="968188" y="4776102"/>
                </a:cubicBezTo>
                <a:cubicBezTo>
                  <a:pt x="842732" y="4734286"/>
                  <a:pt x="1012780" y="4795378"/>
                  <a:pt x="731520" y="4593222"/>
                </a:cubicBezTo>
                <a:cubicBezTo>
                  <a:pt x="688528" y="4562322"/>
                  <a:pt x="638287" y="4543020"/>
                  <a:pt x="591671" y="4517919"/>
                </a:cubicBezTo>
                <a:cubicBezTo>
                  <a:pt x="555189" y="4572641"/>
                  <a:pt x="542757" y="4595859"/>
                  <a:pt x="473336" y="4647011"/>
                </a:cubicBezTo>
                <a:cubicBezTo>
                  <a:pt x="441060" y="4670793"/>
                  <a:pt x="401619" y="4682870"/>
                  <a:pt x="365760" y="4700799"/>
                </a:cubicBezTo>
                <a:cubicBezTo>
                  <a:pt x="355002" y="4690041"/>
                  <a:pt x="345546" y="4677802"/>
                  <a:pt x="333487" y="4668526"/>
                </a:cubicBezTo>
                <a:cubicBezTo>
                  <a:pt x="298793" y="4641838"/>
                  <a:pt x="256862" y="4624173"/>
                  <a:pt x="225911" y="4593222"/>
                </a:cubicBezTo>
                <a:cubicBezTo>
                  <a:pt x="115264" y="4482575"/>
                  <a:pt x="90827" y="4435180"/>
                  <a:pt x="21515" y="4324281"/>
                </a:cubicBezTo>
                <a:lnTo>
                  <a:pt x="0" y="4352968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7C2327-43B3-4222-8F99-6A878FFCA073}"/>
              </a:ext>
            </a:extLst>
          </p:cNvPr>
          <p:cNvSpPr txBox="1"/>
          <p:nvPr/>
        </p:nvSpPr>
        <p:spPr>
          <a:xfrm>
            <a:off x="656217" y="2683092"/>
            <a:ext cx="3517751" cy="1631216"/>
          </a:xfrm>
          <a:prstGeom prst="rect">
            <a:avLst/>
          </a:prstGeom>
          <a:solidFill>
            <a:srgbClr val="D4F7FC"/>
          </a:solidFill>
          <a:ln w="28575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full Graph Theory handout is in your Workshop folder.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 found under Resources on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www.academicmeet.com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D0B9BA5-80ED-A584-931F-3E05F534B83F}"/>
              </a:ext>
            </a:extLst>
          </p:cNvPr>
          <p:cNvSpPr txBox="1">
            <a:spLocks/>
          </p:cNvSpPr>
          <p:nvPr/>
        </p:nvSpPr>
        <p:spPr>
          <a:xfrm>
            <a:off x="2665412" y="380285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CE6B76-8FC0-B9F4-2444-E3243217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Mathematics – Special topic</a:t>
            </a:r>
            <a:br>
              <a:rPr lang="en-US" dirty="0"/>
            </a:br>
            <a:r>
              <a:rPr lang="en-US" dirty="0"/>
              <a:t>graph theory</a:t>
            </a:r>
          </a:p>
        </p:txBody>
      </p:sp>
    </p:spTree>
    <p:extLst>
      <p:ext uri="{BB962C8B-B14F-4D97-AF65-F5344CB8AC3E}">
        <p14:creationId xmlns:p14="http://schemas.microsoft.com/office/powerpoint/2010/main" val="384984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A4B7F0-A23B-48E8-837B-6CAB634BB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Mathematics – Additional Topics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D01F92-3FD7-41F2-8F2D-0B157773D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Basic Statistics</a:t>
            </a:r>
          </a:p>
          <a:p>
            <a:pPr lvl="1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Averages (Means), Medians, Modes (bimodal), Range</a:t>
            </a:r>
          </a:p>
          <a:p>
            <a:pPr lvl="1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Box and Whiskers plot</a:t>
            </a:r>
          </a:p>
          <a:p>
            <a:pPr lvl="1"/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Meaningful Interpretation of Stats</a:t>
            </a:r>
          </a:p>
          <a:p>
            <a:pPr lvl="1"/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ACD0315A-D00B-4A2B-A06D-1BC4EBBD1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112" y="4731133"/>
            <a:ext cx="66675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6041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DCC09-0F54-40BD-BCAD-4895F5D3B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15400-ADE4-449C-99D2-1FA359932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279586"/>
            <a:ext cx="8534400" cy="4444409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2022-2023 Spelling Lists</a:t>
            </a:r>
          </a:p>
          <a:p>
            <a:pPr lvl="1"/>
            <a:r>
              <a:rPr lang="en-US" sz="3400" dirty="0">
                <a:solidFill>
                  <a:schemeClr val="tx1"/>
                </a:solidFill>
              </a:rPr>
              <a:t>Available On Members Plus</a:t>
            </a:r>
          </a:p>
          <a:p>
            <a:r>
              <a:rPr lang="en-US" sz="3400" dirty="0">
                <a:solidFill>
                  <a:schemeClr val="tx1"/>
                </a:solidFill>
              </a:rPr>
              <a:t>Lists And Instructions Guide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Available for purchase</a:t>
            </a:r>
          </a:p>
          <a:p>
            <a:pPr lvl="1"/>
            <a:endParaRPr lang="en-US" sz="3200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600 words (grades 2-3)</a:t>
            </a:r>
          </a:p>
          <a:p>
            <a:r>
              <a:rPr lang="en-US" sz="3600" dirty="0">
                <a:solidFill>
                  <a:schemeClr val="tx1"/>
                </a:solidFill>
              </a:rPr>
              <a:t>800 words (grades 4-5)</a:t>
            </a:r>
          </a:p>
          <a:p>
            <a:r>
              <a:rPr lang="en-US" sz="3600" dirty="0">
                <a:solidFill>
                  <a:schemeClr val="tx1"/>
                </a:solidFill>
              </a:rPr>
              <a:t>900 words (grades 6-8)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F3AA6E-1E6C-4819-A619-59B2275DB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4281" y="1295401"/>
            <a:ext cx="3434316" cy="444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7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DCC09-0F54-40BD-BCAD-4895F5D3B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15400-ADE4-449C-99D2-1FA359932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295400"/>
            <a:ext cx="8534400" cy="499621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Test Words </a:t>
            </a:r>
            <a:r>
              <a:rPr lang="en-US" sz="3600" dirty="0">
                <a:solidFill>
                  <a:schemeClr val="accent2"/>
                </a:solidFill>
              </a:rPr>
              <a:t>(outside)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Gr. 2-3:  50 words </a:t>
            </a:r>
            <a:r>
              <a:rPr lang="en-US" sz="3200" dirty="0">
                <a:solidFill>
                  <a:schemeClr val="accent2"/>
                </a:solidFill>
              </a:rPr>
              <a:t>(13)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Gr. 4-5:  75 words </a:t>
            </a:r>
            <a:r>
              <a:rPr lang="en-US" sz="3200" dirty="0">
                <a:solidFill>
                  <a:schemeClr val="accent2"/>
                </a:solidFill>
              </a:rPr>
              <a:t>(19)</a:t>
            </a:r>
          </a:p>
          <a:p>
            <a:pPr lvl="1"/>
            <a:r>
              <a:rPr lang="en-US" sz="3200" dirty="0">
                <a:solidFill>
                  <a:schemeClr val="tx1"/>
                </a:solidFill>
              </a:rPr>
              <a:t>Gr. 6-8: 100 words </a:t>
            </a:r>
            <a:r>
              <a:rPr lang="en-US" sz="3200" dirty="0">
                <a:solidFill>
                  <a:schemeClr val="accent2"/>
                </a:solidFill>
              </a:rPr>
              <a:t>(25)</a:t>
            </a:r>
          </a:p>
          <a:p>
            <a:pPr lvl="1"/>
            <a:endParaRPr lang="en-US" sz="3200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Regular Words = +5</a:t>
            </a:r>
          </a:p>
          <a:p>
            <a:r>
              <a:rPr lang="en-US" sz="3600" b="1" dirty="0">
                <a:solidFill>
                  <a:schemeClr val="accent2"/>
                </a:solidFill>
              </a:rPr>
              <a:t>Outside Words = +7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F3AA6E-1E6C-4819-A619-59B2275DB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4281" y="1295400"/>
            <a:ext cx="3434316" cy="444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37916"/>
      </p:ext>
    </p:extLst>
  </p:cSld>
  <p:clrMapOvr>
    <a:masterClrMapping/>
  </p:clrMapOvr>
  <p:transition spd="slow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906A-703D-4846-BAA2-73C2AF9F5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1F46A-5151-48C0-B853-3093108BE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1007717"/>
            <a:ext cx="11022235" cy="120385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Watch out for derivatives (4-5 and 6-8)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7BA7C1F-3589-E12C-5C58-7149CFE35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245530"/>
              </p:ext>
            </p:extLst>
          </p:nvPr>
        </p:nvGraphicFramePr>
        <p:xfrm>
          <a:off x="684210" y="2211573"/>
          <a:ext cx="5389526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4763">
                  <a:extLst>
                    <a:ext uri="{9D8B030D-6E8A-4147-A177-3AD203B41FA5}">
                      <a16:colId xmlns:a16="http://schemas.microsoft.com/office/drawing/2014/main" val="1330328268"/>
                    </a:ext>
                  </a:extLst>
                </a:gridCol>
                <a:gridCol w="2694763">
                  <a:extLst>
                    <a:ext uri="{9D8B030D-6E8A-4147-A177-3AD203B41FA5}">
                      <a16:colId xmlns:a16="http://schemas.microsoft.com/office/drawing/2014/main" val="17954988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List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Derivative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320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federate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federation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486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overthrow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overthrew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529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ecological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98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validity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426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organizer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407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affirmative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affirmation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543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improvising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60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990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anecdote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anecdotal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953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48710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8D668FC-6CD0-8E2D-3BD0-95A5643A4D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836826"/>
              </p:ext>
            </p:extLst>
          </p:nvPr>
        </p:nvGraphicFramePr>
        <p:xfrm>
          <a:off x="6316921" y="2211573"/>
          <a:ext cx="5389526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4763">
                  <a:extLst>
                    <a:ext uri="{9D8B030D-6E8A-4147-A177-3AD203B41FA5}">
                      <a16:colId xmlns:a16="http://schemas.microsoft.com/office/drawing/2014/main" val="1330328268"/>
                    </a:ext>
                  </a:extLst>
                </a:gridCol>
                <a:gridCol w="2694763">
                  <a:extLst>
                    <a:ext uri="{9D8B030D-6E8A-4147-A177-3AD203B41FA5}">
                      <a16:colId xmlns:a16="http://schemas.microsoft.com/office/drawing/2014/main" val="17954988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List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Derivative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320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autobiography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486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barometer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barometric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529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infatuate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infatuation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98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oppress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oppression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426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sophistication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sophisticated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407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hierarchy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hierarchical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8543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timidity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960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demographic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demographer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990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miscellaneous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miscellany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6953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serendipity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serendipitous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487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589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1AD45-697B-44B7-B5CA-54E9676F7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E7E0A-9710-4B0E-9C22-4A30D26FC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Table&#10;&#10;Description automatically generated with medium confidence">
            <a:extLst>
              <a:ext uri="{FF2B5EF4-FFF2-40B4-BE49-F238E27FC236}">
                <a16:creationId xmlns:a16="http://schemas.microsoft.com/office/drawing/2014/main" id="{D016CAEF-0636-4D63-9485-9CAD07065D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25"/>
          <a:stretch/>
        </p:blipFill>
        <p:spPr>
          <a:xfrm>
            <a:off x="2381168" y="2108728"/>
            <a:ext cx="7429663" cy="3391559"/>
          </a:xfrm>
          <a:custGeom>
            <a:avLst/>
            <a:gdLst>
              <a:gd name="connsiteX0" fmla="*/ 0 w 7429663"/>
              <a:gd name="connsiteY0" fmla="*/ 0 h 3391559"/>
              <a:gd name="connsiteX1" fmla="*/ 7429663 w 7429663"/>
              <a:gd name="connsiteY1" fmla="*/ 0 h 3391559"/>
              <a:gd name="connsiteX2" fmla="*/ 7429663 w 7429663"/>
              <a:gd name="connsiteY2" fmla="*/ 3374721 h 3391559"/>
              <a:gd name="connsiteX3" fmla="*/ 7408148 w 7429663"/>
              <a:gd name="connsiteY3" fmla="*/ 3391559 h 3391559"/>
              <a:gd name="connsiteX4" fmla="*/ 7246784 w 7429663"/>
              <a:gd name="connsiteY4" fmla="*/ 3283982 h 3391559"/>
              <a:gd name="connsiteX5" fmla="*/ 7214511 w 7429663"/>
              <a:gd name="connsiteY5" fmla="*/ 3273224 h 3391559"/>
              <a:gd name="connsiteX6" fmla="*/ 7139207 w 7429663"/>
              <a:gd name="connsiteY6" fmla="*/ 3165648 h 3391559"/>
              <a:gd name="connsiteX7" fmla="*/ 7085419 w 7429663"/>
              <a:gd name="connsiteY7" fmla="*/ 3187163 h 3391559"/>
              <a:gd name="connsiteX8" fmla="*/ 6945570 w 7429663"/>
              <a:gd name="connsiteY8" fmla="*/ 3197921 h 3391559"/>
              <a:gd name="connsiteX9" fmla="*/ 6773447 w 7429663"/>
              <a:gd name="connsiteY9" fmla="*/ 3262467 h 3391559"/>
              <a:gd name="connsiteX10" fmla="*/ 6655113 w 7429663"/>
              <a:gd name="connsiteY10" fmla="*/ 3273224 h 3391559"/>
              <a:gd name="connsiteX11" fmla="*/ 6526021 w 7429663"/>
              <a:gd name="connsiteY11" fmla="*/ 3090344 h 3391559"/>
              <a:gd name="connsiteX12" fmla="*/ 6407687 w 7429663"/>
              <a:gd name="connsiteY12" fmla="*/ 3144133 h 3391559"/>
              <a:gd name="connsiteX13" fmla="*/ 6106473 w 7429663"/>
              <a:gd name="connsiteY13" fmla="*/ 3230194 h 3391559"/>
              <a:gd name="connsiteX14" fmla="*/ 6020412 w 7429663"/>
              <a:gd name="connsiteY14" fmla="*/ 3208679 h 3391559"/>
              <a:gd name="connsiteX15" fmla="*/ 5955866 w 7429663"/>
              <a:gd name="connsiteY15" fmla="*/ 3165648 h 3391559"/>
              <a:gd name="connsiteX16" fmla="*/ 5654652 w 7429663"/>
              <a:gd name="connsiteY16" fmla="*/ 3251709 h 3391559"/>
              <a:gd name="connsiteX17" fmla="*/ 5547075 w 7429663"/>
              <a:gd name="connsiteY17" fmla="*/ 3208679 h 3391559"/>
              <a:gd name="connsiteX18" fmla="*/ 5461014 w 7429663"/>
              <a:gd name="connsiteY18" fmla="*/ 3165648 h 3391559"/>
              <a:gd name="connsiteX19" fmla="*/ 5245861 w 7429663"/>
              <a:gd name="connsiteY19" fmla="*/ 3262467 h 3391559"/>
              <a:gd name="connsiteX20" fmla="*/ 5106012 w 7429663"/>
              <a:gd name="connsiteY20" fmla="*/ 3197921 h 3391559"/>
              <a:gd name="connsiteX21" fmla="*/ 4966163 w 7429663"/>
              <a:gd name="connsiteY21" fmla="*/ 3154890 h 3391559"/>
              <a:gd name="connsiteX22" fmla="*/ 4783283 w 7429663"/>
              <a:gd name="connsiteY22" fmla="*/ 3273224 h 3391559"/>
              <a:gd name="connsiteX23" fmla="*/ 4686464 w 7429663"/>
              <a:gd name="connsiteY23" fmla="*/ 3197921 h 3391559"/>
              <a:gd name="connsiteX24" fmla="*/ 4557372 w 7429663"/>
              <a:gd name="connsiteY24" fmla="*/ 3187163 h 3391559"/>
              <a:gd name="connsiteX25" fmla="*/ 4492826 w 7429663"/>
              <a:gd name="connsiteY25" fmla="*/ 3230194 h 3391559"/>
              <a:gd name="connsiteX26" fmla="*/ 4396007 w 7429663"/>
              <a:gd name="connsiteY26" fmla="*/ 3305497 h 3391559"/>
              <a:gd name="connsiteX27" fmla="*/ 4342219 w 7429663"/>
              <a:gd name="connsiteY27" fmla="*/ 3283982 h 3391559"/>
              <a:gd name="connsiteX28" fmla="*/ 4234643 w 7429663"/>
              <a:gd name="connsiteY28" fmla="*/ 3230194 h 3391559"/>
              <a:gd name="connsiteX29" fmla="*/ 4116308 w 7429663"/>
              <a:gd name="connsiteY29" fmla="*/ 3187163 h 3391559"/>
              <a:gd name="connsiteX30" fmla="*/ 4051763 w 7429663"/>
              <a:gd name="connsiteY30" fmla="*/ 3208679 h 3391559"/>
              <a:gd name="connsiteX31" fmla="*/ 3944186 w 7429663"/>
              <a:gd name="connsiteY31" fmla="*/ 3273224 h 3391559"/>
              <a:gd name="connsiteX32" fmla="*/ 3868883 w 7429663"/>
              <a:gd name="connsiteY32" fmla="*/ 3230194 h 3391559"/>
              <a:gd name="connsiteX33" fmla="*/ 3772064 w 7429663"/>
              <a:gd name="connsiteY33" fmla="*/ 3240952 h 3391559"/>
              <a:gd name="connsiteX34" fmla="*/ 3707518 w 7429663"/>
              <a:gd name="connsiteY34" fmla="*/ 3262467 h 3391559"/>
              <a:gd name="connsiteX35" fmla="*/ 3578426 w 7429663"/>
              <a:gd name="connsiteY35" fmla="*/ 3176406 h 3391559"/>
              <a:gd name="connsiteX36" fmla="*/ 3492365 w 7429663"/>
              <a:gd name="connsiteY36" fmla="*/ 3240952 h 3391559"/>
              <a:gd name="connsiteX37" fmla="*/ 3460092 w 7429663"/>
              <a:gd name="connsiteY37" fmla="*/ 3251709 h 3391559"/>
              <a:gd name="connsiteX38" fmla="*/ 3395546 w 7429663"/>
              <a:gd name="connsiteY38" fmla="*/ 3187163 h 3391559"/>
              <a:gd name="connsiteX39" fmla="*/ 3298727 w 7429663"/>
              <a:gd name="connsiteY39" fmla="*/ 3144133 h 3391559"/>
              <a:gd name="connsiteX40" fmla="*/ 3266454 w 7429663"/>
              <a:gd name="connsiteY40" fmla="*/ 3187163 h 3391559"/>
              <a:gd name="connsiteX41" fmla="*/ 3169635 w 7429663"/>
              <a:gd name="connsiteY41" fmla="*/ 3283982 h 3391559"/>
              <a:gd name="connsiteX42" fmla="*/ 3062059 w 7429663"/>
              <a:gd name="connsiteY42" fmla="*/ 3208679 h 3391559"/>
              <a:gd name="connsiteX43" fmla="*/ 2803875 w 7429663"/>
              <a:gd name="connsiteY43" fmla="*/ 3025799 h 3391559"/>
              <a:gd name="connsiteX44" fmla="*/ 2707057 w 7429663"/>
              <a:gd name="connsiteY44" fmla="*/ 3144133 h 3391559"/>
              <a:gd name="connsiteX45" fmla="*/ 2599480 w 7429663"/>
              <a:gd name="connsiteY45" fmla="*/ 3283982 h 3391559"/>
              <a:gd name="connsiteX46" fmla="*/ 2373570 w 7429663"/>
              <a:gd name="connsiteY46" fmla="*/ 3165648 h 3391559"/>
              <a:gd name="connsiteX47" fmla="*/ 2341297 w 7429663"/>
              <a:gd name="connsiteY47" fmla="*/ 3176406 h 3391559"/>
              <a:gd name="connsiteX48" fmla="*/ 2298266 w 7429663"/>
              <a:gd name="connsiteY48" fmla="*/ 3240952 h 3391559"/>
              <a:gd name="connsiteX49" fmla="*/ 2179932 w 7429663"/>
              <a:gd name="connsiteY49" fmla="*/ 3154890 h 3391559"/>
              <a:gd name="connsiteX50" fmla="*/ 2093871 w 7429663"/>
              <a:gd name="connsiteY50" fmla="*/ 3122617 h 3391559"/>
              <a:gd name="connsiteX51" fmla="*/ 2050840 w 7429663"/>
              <a:gd name="connsiteY51" fmla="*/ 3144133 h 3391559"/>
              <a:gd name="connsiteX52" fmla="*/ 1932506 w 7429663"/>
              <a:gd name="connsiteY52" fmla="*/ 3197921 h 3391559"/>
              <a:gd name="connsiteX53" fmla="*/ 1824930 w 7429663"/>
              <a:gd name="connsiteY53" fmla="*/ 3154890 h 3391559"/>
              <a:gd name="connsiteX54" fmla="*/ 1717353 w 7429663"/>
              <a:gd name="connsiteY54" fmla="*/ 3230194 h 3391559"/>
              <a:gd name="connsiteX55" fmla="*/ 1685080 w 7429663"/>
              <a:gd name="connsiteY55" fmla="*/ 3197921 h 3391559"/>
              <a:gd name="connsiteX56" fmla="*/ 1566746 w 7429663"/>
              <a:gd name="connsiteY56" fmla="*/ 3154890 h 3391559"/>
              <a:gd name="connsiteX57" fmla="*/ 1480685 w 7429663"/>
              <a:gd name="connsiteY57" fmla="*/ 3230194 h 3391559"/>
              <a:gd name="connsiteX58" fmla="*/ 1448412 w 7429663"/>
              <a:gd name="connsiteY58" fmla="*/ 3240952 h 3391559"/>
              <a:gd name="connsiteX59" fmla="*/ 1394624 w 7429663"/>
              <a:gd name="connsiteY59" fmla="*/ 3219436 h 3391559"/>
              <a:gd name="connsiteX60" fmla="*/ 1330078 w 7429663"/>
              <a:gd name="connsiteY60" fmla="*/ 3165648 h 3391559"/>
              <a:gd name="connsiteX61" fmla="*/ 1244017 w 7429663"/>
              <a:gd name="connsiteY61" fmla="*/ 3101102 h 3391559"/>
              <a:gd name="connsiteX62" fmla="*/ 1211744 w 7429663"/>
              <a:gd name="connsiteY62" fmla="*/ 3122617 h 3391559"/>
              <a:gd name="connsiteX63" fmla="*/ 1179471 w 7429663"/>
              <a:gd name="connsiteY63" fmla="*/ 3187163 h 3391559"/>
              <a:gd name="connsiteX64" fmla="*/ 1147198 w 7429663"/>
              <a:gd name="connsiteY64" fmla="*/ 3240952 h 3391559"/>
              <a:gd name="connsiteX65" fmla="*/ 1018106 w 7429663"/>
              <a:gd name="connsiteY65" fmla="*/ 3144133 h 3391559"/>
              <a:gd name="connsiteX66" fmla="*/ 932045 w 7429663"/>
              <a:gd name="connsiteY66" fmla="*/ 3111860 h 3391559"/>
              <a:gd name="connsiteX67" fmla="*/ 899772 w 7429663"/>
              <a:gd name="connsiteY67" fmla="*/ 3144133 h 3391559"/>
              <a:gd name="connsiteX68" fmla="*/ 813711 w 7429663"/>
              <a:gd name="connsiteY68" fmla="*/ 3251709 h 3391559"/>
              <a:gd name="connsiteX69" fmla="*/ 781438 w 7429663"/>
              <a:gd name="connsiteY69" fmla="*/ 3273224 h 3391559"/>
              <a:gd name="connsiteX70" fmla="*/ 620073 w 7429663"/>
              <a:gd name="connsiteY70" fmla="*/ 3176406 h 3391559"/>
              <a:gd name="connsiteX71" fmla="*/ 523254 w 7429663"/>
              <a:gd name="connsiteY71" fmla="*/ 3101102 h 3391559"/>
              <a:gd name="connsiteX72" fmla="*/ 490981 w 7429663"/>
              <a:gd name="connsiteY72" fmla="*/ 3165648 h 3391559"/>
              <a:gd name="connsiteX73" fmla="*/ 437193 w 7429663"/>
              <a:gd name="connsiteY73" fmla="*/ 3187163 h 3391559"/>
              <a:gd name="connsiteX74" fmla="*/ 361890 w 7429663"/>
              <a:gd name="connsiteY74" fmla="*/ 3133375 h 3391559"/>
              <a:gd name="connsiteX75" fmla="*/ 265071 w 7429663"/>
              <a:gd name="connsiteY75" fmla="*/ 3133375 h 3391559"/>
              <a:gd name="connsiteX76" fmla="*/ 243555 w 7429663"/>
              <a:gd name="connsiteY76" fmla="*/ 3165648 h 3391559"/>
              <a:gd name="connsiteX77" fmla="*/ 211283 w 7429663"/>
              <a:gd name="connsiteY77" fmla="*/ 3187163 h 3391559"/>
              <a:gd name="connsiteX78" fmla="*/ 168252 w 7429663"/>
              <a:gd name="connsiteY78" fmla="*/ 3219436 h 3391559"/>
              <a:gd name="connsiteX79" fmla="*/ 146737 w 7429663"/>
              <a:gd name="connsiteY79" fmla="*/ 3187163 h 3391559"/>
              <a:gd name="connsiteX80" fmla="*/ 114464 w 7429663"/>
              <a:gd name="connsiteY80" fmla="*/ 3165648 h 3391559"/>
              <a:gd name="connsiteX81" fmla="*/ 71433 w 7429663"/>
              <a:gd name="connsiteY81" fmla="*/ 3122617 h 3391559"/>
              <a:gd name="connsiteX82" fmla="*/ 6887 w 7429663"/>
              <a:gd name="connsiteY82" fmla="*/ 3101102 h 3391559"/>
              <a:gd name="connsiteX83" fmla="*/ 0 w 7429663"/>
              <a:gd name="connsiteY83" fmla="*/ 3102080 h 339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7429663" h="3391559">
                <a:moveTo>
                  <a:pt x="0" y="0"/>
                </a:moveTo>
                <a:lnTo>
                  <a:pt x="7429663" y="0"/>
                </a:lnTo>
                <a:lnTo>
                  <a:pt x="7429663" y="3374721"/>
                </a:lnTo>
                <a:lnTo>
                  <a:pt x="7408148" y="3391559"/>
                </a:lnTo>
                <a:cubicBezTo>
                  <a:pt x="7354360" y="3355700"/>
                  <a:pt x="7301945" y="3317692"/>
                  <a:pt x="7246784" y="3283982"/>
                </a:cubicBezTo>
                <a:cubicBezTo>
                  <a:pt x="7237108" y="3278069"/>
                  <a:pt x="7222139" y="3281615"/>
                  <a:pt x="7214511" y="3273224"/>
                </a:cubicBezTo>
                <a:cubicBezTo>
                  <a:pt x="7185067" y="3240836"/>
                  <a:pt x="7175627" y="3189928"/>
                  <a:pt x="7139207" y="3165648"/>
                </a:cubicBezTo>
                <a:cubicBezTo>
                  <a:pt x="7123140" y="3154937"/>
                  <a:pt x="7104467" y="3183988"/>
                  <a:pt x="7085419" y="3187163"/>
                </a:cubicBezTo>
                <a:cubicBezTo>
                  <a:pt x="7039301" y="3194849"/>
                  <a:pt x="6992186" y="3194335"/>
                  <a:pt x="6945570" y="3197921"/>
                </a:cubicBezTo>
                <a:cubicBezTo>
                  <a:pt x="6753702" y="3173937"/>
                  <a:pt x="6970899" y="3179330"/>
                  <a:pt x="6773447" y="3262467"/>
                </a:cubicBezTo>
                <a:cubicBezTo>
                  <a:pt x="6736944" y="3277837"/>
                  <a:pt x="6694558" y="3269638"/>
                  <a:pt x="6655113" y="3273224"/>
                </a:cubicBezTo>
                <a:cubicBezTo>
                  <a:pt x="6655113" y="3273224"/>
                  <a:pt x="6592176" y="3124859"/>
                  <a:pt x="6526021" y="3090344"/>
                </a:cubicBezTo>
                <a:cubicBezTo>
                  <a:pt x="6487607" y="3070302"/>
                  <a:pt x="6448792" y="3130431"/>
                  <a:pt x="6407687" y="3144133"/>
                </a:cubicBezTo>
                <a:cubicBezTo>
                  <a:pt x="6308623" y="3177154"/>
                  <a:pt x="6206878" y="3201507"/>
                  <a:pt x="6106473" y="3230194"/>
                </a:cubicBezTo>
                <a:cubicBezTo>
                  <a:pt x="6077786" y="3223022"/>
                  <a:pt x="6047591" y="3220327"/>
                  <a:pt x="6020412" y="3208679"/>
                </a:cubicBezTo>
                <a:cubicBezTo>
                  <a:pt x="5996645" y="3198493"/>
                  <a:pt x="5981547" y="3162627"/>
                  <a:pt x="5955866" y="3165648"/>
                </a:cubicBezTo>
                <a:cubicBezTo>
                  <a:pt x="5852159" y="3177849"/>
                  <a:pt x="5755057" y="3223022"/>
                  <a:pt x="5654652" y="3251709"/>
                </a:cubicBezTo>
                <a:cubicBezTo>
                  <a:pt x="5618793" y="3237366"/>
                  <a:pt x="5582368" y="3224365"/>
                  <a:pt x="5547075" y="3208679"/>
                </a:cubicBezTo>
                <a:cubicBezTo>
                  <a:pt x="5517766" y="3195653"/>
                  <a:pt x="5492806" y="3169887"/>
                  <a:pt x="5461014" y="3165648"/>
                </a:cubicBezTo>
                <a:cubicBezTo>
                  <a:pt x="5413530" y="3159317"/>
                  <a:pt x="5249028" y="3260762"/>
                  <a:pt x="5245861" y="3262467"/>
                </a:cubicBezTo>
                <a:cubicBezTo>
                  <a:pt x="5060134" y="3235933"/>
                  <a:pt x="5281382" y="3280991"/>
                  <a:pt x="5106012" y="3197921"/>
                </a:cubicBezTo>
                <a:cubicBezTo>
                  <a:pt x="5061934" y="3177042"/>
                  <a:pt x="5012779" y="3169234"/>
                  <a:pt x="4966163" y="3154890"/>
                </a:cubicBezTo>
                <a:cubicBezTo>
                  <a:pt x="4929394" y="3191659"/>
                  <a:pt x="4857087" y="3289625"/>
                  <a:pt x="4783283" y="3273224"/>
                </a:cubicBezTo>
                <a:cubicBezTo>
                  <a:pt x="4743371" y="3264355"/>
                  <a:pt x="4718737" y="3223022"/>
                  <a:pt x="4686464" y="3197921"/>
                </a:cubicBezTo>
                <a:cubicBezTo>
                  <a:pt x="4643433" y="3194335"/>
                  <a:pt x="4599964" y="3180064"/>
                  <a:pt x="4557372" y="3187163"/>
                </a:cubicBezTo>
                <a:cubicBezTo>
                  <a:pt x="4531866" y="3191414"/>
                  <a:pt x="4513678" y="3214902"/>
                  <a:pt x="4492826" y="3230194"/>
                </a:cubicBezTo>
                <a:cubicBezTo>
                  <a:pt x="4459856" y="3254372"/>
                  <a:pt x="4428280" y="3280396"/>
                  <a:pt x="4396007" y="3305497"/>
                </a:cubicBezTo>
                <a:cubicBezTo>
                  <a:pt x="4378078" y="3298325"/>
                  <a:pt x="4359718" y="3292148"/>
                  <a:pt x="4342219" y="3283982"/>
                </a:cubicBezTo>
                <a:cubicBezTo>
                  <a:pt x="4305889" y="3267028"/>
                  <a:pt x="4271493" y="3245987"/>
                  <a:pt x="4234643" y="3230194"/>
                </a:cubicBezTo>
                <a:cubicBezTo>
                  <a:pt x="4196065" y="3213660"/>
                  <a:pt x="4155753" y="3201507"/>
                  <a:pt x="4116308" y="3187163"/>
                </a:cubicBezTo>
                <a:cubicBezTo>
                  <a:pt x="4094793" y="3194335"/>
                  <a:pt x="4072048" y="3198537"/>
                  <a:pt x="4051763" y="3208679"/>
                </a:cubicBezTo>
                <a:cubicBezTo>
                  <a:pt x="4014360" y="3227381"/>
                  <a:pt x="3985718" y="3268338"/>
                  <a:pt x="3944186" y="3273224"/>
                </a:cubicBezTo>
                <a:cubicBezTo>
                  <a:pt x="3915474" y="3276602"/>
                  <a:pt x="3893984" y="3244537"/>
                  <a:pt x="3868883" y="3230194"/>
                </a:cubicBezTo>
                <a:cubicBezTo>
                  <a:pt x="3836610" y="3233780"/>
                  <a:pt x="3803905" y="3234584"/>
                  <a:pt x="3772064" y="3240952"/>
                </a:cubicBezTo>
                <a:cubicBezTo>
                  <a:pt x="3749825" y="3245400"/>
                  <a:pt x="3729033" y="3269639"/>
                  <a:pt x="3707518" y="3262467"/>
                </a:cubicBezTo>
                <a:cubicBezTo>
                  <a:pt x="3658456" y="3246113"/>
                  <a:pt x="3621457" y="3205093"/>
                  <a:pt x="3578426" y="3176406"/>
                </a:cubicBezTo>
                <a:cubicBezTo>
                  <a:pt x="3549739" y="3197921"/>
                  <a:pt x="3522618" y="3221700"/>
                  <a:pt x="3492365" y="3240952"/>
                </a:cubicBezTo>
                <a:cubicBezTo>
                  <a:pt x="3482798" y="3247040"/>
                  <a:pt x="3470004" y="3257216"/>
                  <a:pt x="3460092" y="3251709"/>
                </a:cubicBezTo>
                <a:cubicBezTo>
                  <a:pt x="3433494" y="3236932"/>
                  <a:pt x="3417061" y="3208678"/>
                  <a:pt x="3395546" y="3187163"/>
                </a:cubicBezTo>
                <a:cubicBezTo>
                  <a:pt x="3363273" y="3172820"/>
                  <a:pt x="3334044" y="3144133"/>
                  <a:pt x="3298727" y="3144133"/>
                </a:cubicBezTo>
                <a:cubicBezTo>
                  <a:pt x="3280798" y="3144133"/>
                  <a:pt x="3278615" y="3173989"/>
                  <a:pt x="3266454" y="3187163"/>
                </a:cubicBezTo>
                <a:cubicBezTo>
                  <a:pt x="3235497" y="3220700"/>
                  <a:pt x="3201908" y="3251709"/>
                  <a:pt x="3169635" y="3283982"/>
                </a:cubicBezTo>
                <a:cubicBezTo>
                  <a:pt x="3169635" y="3283982"/>
                  <a:pt x="3096876" y="3235206"/>
                  <a:pt x="3062059" y="3208679"/>
                </a:cubicBezTo>
                <a:cubicBezTo>
                  <a:pt x="2839639" y="3039216"/>
                  <a:pt x="3053420" y="3179364"/>
                  <a:pt x="2803875" y="3025799"/>
                </a:cubicBezTo>
                <a:cubicBezTo>
                  <a:pt x="2756667" y="3073008"/>
                  <a:pt x="2756172" y="3070462"/>
                  <a:pt x="2707057" y="3144133"/>
                </a:cubicBezTo>
                <a:cubicBezTo>
                  <a:pt x="2616893" y="3279378"/>
                  <a:pt x="2682994" y="3221347"/>
                  <a:pt x="2599480" y="3283982"/>
                </a:cubicBezTo>
                <a:cubicBezTo>
                  <a:pt x="2506965" y="3214595"/>
                  <a:pt x="2500225" y="3197311"/>
                  <a:pt x="2373570" y="3165648"/>
                </a:cubicBezTo>
                <a:cubicBezTo>
                  <a:pt x="2362569" y="3162898"/>
                  <a:pt x="2349315" y="3168388"/>
                  <a:pt x="2341297" y="3176406"/>
                </a:cubicBezTo>
                <a:cubicBezTo>
                  <a:pt x="2323012" y="3194691"/>
                  <a:pt x="2312610" y="3219437"/>
                  <a:pt x="2298266" y="3240952"/>
                </a:cubicBezTo>
                <a:cubicBezTo>
                  <a:pt x="2298266" y="3240952"/>
                  <a:pt x="2222142" y="3179327"/>
                  <a:pt x="2179932" y="3154890"/>
                </a:cubicBezTo>
                <a:cubicBezTo>
                  <a:pt x="2153417" y="3139539"/>
                  <a:pt x="2122558" y="3133375"/>
                  <a:pt x="2093871" y="3122617"/>
                </a:cubicBezTo>
                <a:cubicBezTo>
                  <a:pt x="2079527" y="3129789"/>
                  <a:pt x="2064859" y="3136345"/>
                  <a:pt x="2050840" y="3144133"/>
                </a:cubicBezTo>
                <a:cubicBezTo>
                  <a:pt x="2010307" y="3166652"/>
                  <a:pt x="1981418" y="3193030"/>
                  <a:pt x="1932506" y="3197921"/>
                </a:cubicBezTo>
                <a:cubicBezTo>
                  <a:pt x="1904853" y="3200686"/>
                  <a:pt x="1839713" y="3162282"/>
                  <a:pt x="1824930" y="3154890"/>
                </a:cubicBezTo>
                <a:cubicBezTo>
                  <a:pt x="1809125" y="3166744"/>
                  <a:pt x="1727717" y="3229042"/>
                  <a:pt x="1717353" y="3230194"/>
                </a:cubicBezTo>
                <a:cubicBezTo>
                  <a:pt x="1702232" y="3231874"/>
                  <a:pt x="1698687" y="3204725"/>
                  <a:pt x="1685080" y="3197921"/>
                </a:cubicBezTo>
                <a:cubicBezTo>
                  <a:pt x="1647539" y="3179151"/>
                  <a:pt x="1606191" y="3169234"/>
                  <a:pt x="1566746" y="3154890"/>
                </a:cubicBezTo>
                <a:cubicBezTo>
                  <a:pt x="1538973" y="3182663"/>
                  <a:pt x="1515251" y="3210442"/>
                  <a:pt x="1480685" y="3230194"/>
                </a:cubicBezTo>
                <a:cubicBezTo>
                  <a:pt x="1470840" y="3235820"/>
                  <a:pt x="1459170" y="3237366"/>
                  <a:pt x="1448412" y="3240952"/>
                </a:cubicBezTo>
                <a:cubicBezTo>
                  <a:pt x="1430483" y="3233780"/>
                  <a:pt x="1410916" y="3229803"/>
                  <a:pt x="1394624" y="3219436"/>
                </a:cubicBezTo>
                <a:cubicBezTo>
                  <a:pt x="1370996" y="3204400"/>
                  <a:pt x="1352100" y="3182951"/>
                  <a:pt x="1330078" y="3165648"/>
                </a:cubicBezTo>
                <a:cubicBezTo>
                  <a:pt x="1301882" y="3143494"/>
                  <a:pt x="1272704" y="3122617"/>
                  <a:pt x="1244017" y="3101102"/>
                </a:cubicBezTo>
                <a:cubicBezTo>
                  <a:pt x="1233259" y="3108274"/>
                  <a:pt x="1219501" y="3112274"/>
                  <a:pt x="1211744" y="3122617"/>
                </a:cubicBezTo>
                <a:cubicBezTo>
                  <a:pt x="1197311" y="3141861"/>
                  <a:pt x="1190990" y="3166045"/>
                  <a:pt x="1179471" y="3187163"/>
                </a:cubicBezTo>
                <a:cubicBezTo>
                  <a:pt x="1169459" y="3205519"/>
                  <a:pt x="1157956" y="3223022"/>
                  <a:pt x="1147198" y="3240952"/>
                </a:cubicBezTo>
                <a:cubicBezTo>
                  <a:pt x="1052646" y="3209434"/>
                  <a:pt x="1204567" y="3264784"/>
                  <a:pt x="1018106" y="3144133"/>
                </a:cubicBezTo>
                <a:cubicBezTo>
                  <a:pt x="992383" y="3127489"/>
                  <a:pt x="960732" y="3122618"/>
                  <a:pt x="932045" y="3111860"/>
                </a:cubicBezTo>
                <a:cubicBezTo>
                  <a:pt x="921287" y="3122618"/>
                  <a:pt x="909673" y="3132582"/>
                  <a:pt x="899772" y="3144133"/>
                </a:cubicBezTo>
                <a:cubicBezTo>
                  <a:pt x="851761" y="3200145"/>
                  <a:pt x="877312" y="3188108"/>
                  <a:pt x="813711" y="3251709"/>
                </a:cubicBezTo>
                <a:cubicBezTo>
                  <a:pt x="804569" y="3260851"/>
                  <a:pt x="792196" y="3266052"/>
                  <a:pt x="781438" y="3273224"/>
                </a:cubicBezTo>
                <a:cubicBezTo>
                  <a:pt x="703899" y="3247379"/>
                  <a:pt x="741284" y="3262985"/>
                  <a:pt x="620073" y="3176406"/>
                </a:cubicBezTo>
                <a:cubicBezTo>
                  <a:pt x="586803" y="3152642"/>
                  <a:pt x="561678" y="3115074"/>
                  <a:pt x="523254" y="3101102"/>
                </a:cubicBezTo>
                <a:cubicBezTo>
                  <a:pt x="510855" y="3096593"/>
                  <a:pt x="492315" y="3161645"/>
                  <a:pt x="490981" y="3165648"/>
                </a:cubicBezTo>
                <a:cubicBezTo>
                  <a:pt x="473052" y="3172820"/>
                  <a:pt x="456503" y="3187163"/>
                  <a:pt x="437193" y="3187163"/>
                </a:cubicBezTo>
                <a:cubicBezTo>
                  <a:pt x="408874" y="3187163"/>
                  <a:pt x="378636" y="3150121"/>
                  <a:pt x="361890" y="3133375"/>
                </a:cubicBezTo>
                <a:cubicBezTo>
                  <a:pt x="329734" y="3126944"/>
                  <a:pt x="296625" y="3112339"/>
                  <a:pt x="265071" y="3133375"/>
                </a:cubicBezTo>
                <a:cubicBezTo>
                  <a:pt x="254313" y="3140547"/>
                  <a:pt x="250727" y="3154890"/>
                  <a:pt x="243555" y="3165648"/>
                </a:cubicBezTo>
                <a:cubicBezTo>
                  <a:pt x="232798" y="3172820"/>
                  <a:pt x="221804" y="3179648"/>
                  <a:pt x="211283" y="3187163"/>
                </a:cubicBezTo>
                <a:cubicBezTo>
                  <a:pt x="196693" y="3197584"/>
                  <a:pt x="186182" y="3219436"/>
                  <a:pt x="168252" y="3219436"/>
                </a:cubicBezTo>
                <a:cubicBezTo>
                  <a:pt x="155323" y="3219436"/>
                  <a:pt x="153909" y="3197921"/>
                  <a:pt x="146737" y="3187163"/>
                </a:cubicBezTo>
                <a:cubicBezTo>
                  <a:pt x="135979" y="3179991"/>
                  <a:pt x="124280" y="3174062"/>
                  <a:pt x="114464" y="3165648"/>
                </a:cubicBezTo>
                <a:cubicBezTo>
                  <a:pt x="99062" y="3152447"/>
                  <a:pt x="88827" y="3133054"/>
                  <a:pt x="71433" y="3122617"/>
                </a:cubicBezTo>
                <a:cubicBezTo>
                  <a:pt x="51986" y="3110949"/>
                  <a:pt x="28402" y="3108274"/>
                  <a:pt x="6887" y="3101102"/>
                </a:cubicBezTo>
                <a:lnTo>
                  <a:pt x="0" y="3102080"/>
                </a:lnTo>
                <a:close/>
              </a:path>
            </a:pathLst>
          </a:custGeom>
          <a:effectLst>
            <a:outerShdw blurRad="330200" dist="38100" dir="16080000" sx="102000" sy="102000" algn="ctr" rotWithShape="0">
              <a:srgbClr val="FFD700">
                <a:alpha val="86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CABA5E-8926-40E6-9A0E-4CA0D525F1B0}"/>
              </a:ext>
            </a:extLst>
          </p:cNvPr>
          <p:cNvSpPr/>
          <p:nvPr/>
        </p:nvSpPr>
        <p:spPr bwMode="auto">
          <a:xfrm>
            <a:off x="6777175" y="2316022"/>
            <a:ext cx="2840019" cy="1430767"/>
          </a:xfrm>
          <a:prstGeom prst="rect">
            <a:avLst/>
          </a:prstGeom>
          <a:noFill/>
          <a:ln w="57150" cap="flat" cmpd="sng" algn="ctr">
            <a:solidFill>
              <a:srgbClr val="FFD7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02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1AD45-697B-44B7-B5CA-54E9676F7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E7E0A-9710-4B0E-9C22-4A30D26FC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Table&#10;&#10;Description automatically generated with medium confidence">
            <a:extLst>
              <a:ext uri="{FF2B5EF4-FFF2-40B4-BE49-F238E27FC236}">
                <a16:creationId xmlns:a16="http://schemas.microsoft.com/office/drawing/2014/main" id="{708D960F-A6CA-4FC4-BD9B-A142C92EB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38"/>
          <a:stretch/>
        </p:blipFill>
        <p:spPr>
          <a:xfrm>
            <a:off x="1913111" y="2736778"/>
            <a:ext cx="8075122" cy="2389094"/>
          </a:xfrm>
          <a:custGeom>
            <a:avLst/>
            <a:gdLst>
              <a:gd name="connsiteX0" fmla="*/ 3612634 w 8075122"/>
              <a:gd name="connsiteY0" fmla="*/ 0 h 2389094"/>
              <a:gd name="connsiteX1" fmla="*/ 3838545 w 8075122"/>
              <a:gd name="connsiteY1" fmla="*/ 129091 h 2389094"/>
              <a:gd name="connsiteX2" fmla="*/ 4129001 w 8075122"/>
              <a:gd name="connsiteY2" fmla="*/ 344244 h 2389094"/>
              <a:gd name="connsiteX3" fmla="*/ 4451730 w 8075122"/>
              <a:gd name="connsiteY3" fmla="*/ 107576 h 2389094"/>
              <a:gd name="connsiteX4" fmla="*/ 4677641 w 8075122"/>
              <a:gd name="connsiteY4" fmla="*/ 86061 h 2389094"/>
              <a:gd name="connsiteX5" fmla="*/ 4806733 w 8075122"/>
              <a:gd name="connsiteY5" fmla="*/ 107576 h 2389094"/>
              <a:gd name="connsiteX6" fmla="*/ 4989613 w 8075122"/>
              <a:gd name="connsiteY6" fmla="*/ 215153 h 2389094"/>
              <a:gd name="connsiteX7" fmla="*/ 5129462 w 8075122"/>
              <a:gd name="connsiteY7" fmla="*/ 279699 h 2389094"/>
              <a:gd name="connsiteX8" fmla="*/ 5376888 w 8075122"/>
              <a:gd name="connsiteY8" fmla="*/ 139849 h 2389094"/>
              <a:gd name="connsiteX9" fmla="*/ 5667345 w 8075122"/>
              <a:gd name="connsiteY9" fmla="*/ 10757 h 2389094"/>
              <a:gd name="connsiteX10" fmla="*/ 5796436 w 8075122"/>
              <a:gd name="connsiteY10" fmla="*/ 75303 h 2389094"/>
              <a:gd name="connsiteX11" fmla="*/ 6592502 w 8075122"/>
              <a:gd name="connsiteY11" fmla="*/ 10757 h 2389094"/>
              <a:gd name="connsiteX12" fmla="*/ 6818413 w 8075122"/>
              <a:gd name="connsiteY12" fmla="*/ 118334 h 2389094"/>
              <a:gd name="connsiteX13" fmla="*/ 6915232 w 8075122"/>
              <a:gd name="connsiteY13" fmla="*/ 182880 h 2389094"/>
              <a:gd name="connsiteX14" fmla="*/ 7194930 w 8075122"/>
              <a:gd name="connsiteY14" fmla="*/ 161364 h 2389094"/>
              <a:gd name="connsiteX15" fmla="*/ 7313265 w 8075122"/>
              <a:gd name="connsiteY15" fmla="*/ 172122 h 2389094"/>
              <a:gd name="connsiteX16" fmla="*/ 7420841 w 8075122"/>
              <a:gd name="connsiteY16" fmla="*/ 333487 h 2389094"/>
              <a:gd name="connsiteX17" fmla="*/ 7947966 w 8075122"/>
              <a:gd name="connsiteY17" fmla="*/ 96819 h 2389094"/>
              <a:gd name="connsiteX18" fmla="*/ 8071890 w 8075122"/>
              <a:gd name="connsiteY18" fmla="*/ 232245 h 2389094"/>
              <a:gd name="connsiteX19" fmla="*/ 8075122 w 8075122"/>
              <a:gd name="connsiteY19" fmla="*/ 234728 h 2389094"/>
              <a:gd name="connsiteX20" fmla="*/ 8075122 w 8075122"/>
              <a:gd name="connsiteY20" fmla="*/ 2389094 h 2389094"/>
              <a:gd name="connsiteX21" fmla="*/ 0 w 8075122"/>
              <a:gd name="connsiteY21" fmla="*/ 2389094 h 2389094"/>
              <a:gd name="connsiteX22" fmla="*/ 0 w 8075122"/>
              <a:gd name="connsiteY22" fmla="*/ 305825 h 2389094"/>
              <a:gd name="connsiteX23" fmla="*/ 63113 w 8075122"/>
              <a:gd name="connsiteY23" fmla="*/ 275264 h 2389094"/>
              <a:gd name="connsiteX24" fmla="*/ 137914 w 8075122"/>
              <a:gd name="connsiteY24" fmla="*/ 236668 h 2389094"/>
              <a:gd name="connsiteX25" fmla="*/ 310036 w 8075122"/>
              <a:gd name="connsiteY25" fmla="*/ 150607 h 2389094"/>
              <a:gd name="connsiteX26" fmla="*/ 396097 w 8075122"/>
              <a:gd name="connsiteY26" fmla="*/ 193637 h 2389094"/>
              <a:gd name="connsiteX27" fmla="*/ 482159 w 8075122"/>
              <a:gd name="connsiteY27" fmla="*/ 301214 h 2389094"/>
              <a:gd name="connsiteX28" fmla="*/ 535947 w 8075122"/>
              <a:gd name="connsiteY28" fmla="*/ 344244 h 2389094"/>
              <a:gd name="connsiteX29" fmla="*/ 880192 w 8075122"/>
              <a:gd name="connsiteY29" fmla="*/ 193637 h 2389094"/>
              <a:gd name="connsiteX30" fmla="*/ 933980 w 8075122"/>
              <a:gd name="connsiteY30" fmla="*/ 161364 h 2389094"/>
              <a:gd name="connsiteX31" fmla="*/ 1095345 w 8075122"/>
              <a:gd name="connsiteY31" fmla="*/ 236668 h 2389094"/>
              <a:gd name="connsiteX32" fmla="*/ 1202921 w 8075122"/>
              <a:gd name="connsiteY32" fmla="*/ 279699 h 2389094"/>
              <a:gd name="connsiteX33" fmla="*/ 1568681 w 8075122"/>
              <a:gd name="connsiteY33" fmla="*/ 172122 h 2389094"/>
              <a:gd name="connsiteX34" fmla="*/ 1643985 w 8075122"/>
              <a:gd name="connsiteY34" fmla="*/ 150607 h 2389094"/>
              <a:gd name="connsiteX35" fmla="*/ 1740803 w 8075122"/>
              <a:gd name="connsiteY35" fmla="*/ 258183 h 2389094"/>
              <a:gd name="connsiteX36" fmla="*/ 1805349 w 8075122"/>
              <a:gd name="connsiteY36" fmla="*/ 365760 h 2389094"/>
              <a:gd name="connsiteX37" fmla="*/ 1998987 w 8075122"/>
              <a:gd name="connsiteY37" fmla="*/ 215153 h 2389094"/>
              <a:gd name="connsiteX38" fmla="*/ 2224897 w 8075122"/>
              <a:gd name="connsiteY38" fmla="*/ 107576 h 2389094"/>
              <a:gd name="connsiteX39" fmla="*/ 2310959 w 8075122"/>
              <a:gd name="connsiteY39" fmla="*/ 150607 h 2389094"/>
              <a:gd name="connsiteX40" fmla="*/ 2461566 w 8075122"/>
              <a:gd name="connsiteY40" fmla="*/ 268941 h 2389094"/>
              <a:gd name="connsiteX41" fmla="*/ 2934902 w 8075122"/>
              <a:gd name="connsiteY41" fmla="*/ 32273 h 2389094"/>
              <a:gd name="connsiteX42" fmla="*/ 3160813 w 8075122"/>
              <a:gd name="connsiteY42" fmla="*/ 96819 h 2389094"/>
              <a:gd name="connsiteX43" fmla="*/ 3375966 w 8075122"/>
              <a:gd name="connsiteY43" fmla="*/ 258183 h 2389094"/>
              <a:gd name="connsiteX44" fmla="*/ 3569603 w 8075122"/>
              <a:gd name="connsiteY44" fmla="*/ 10757 h 2389094"/>
              <a:gd name="connsiteX45" fmla="*/ 3612634 w 8075122"/>
              <a:gd name="connsiteY45" fmla="*/ 0 h 238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075122" h="2389094">
                <a:moveTo>
                  <a:pt x="3612634" y="0"/>
                </a:moveTo>
                <a:cubicBezTo>
                  <a:pt x="3687938" y="43030"/>
                  <a:pt x="3768327" y="78183"/>
                  <a:pt x="3838545" y="129091"/>
                </a:cubicBezTo>
                <a:cubicBezTo>
                  <a:pt x="4175972" y="373725"/>
                  <a:pt x="3920408" y="266021"/>
                  <a:pt x="4129001" y="344244"/>
                </a:cubicBezTo>
                <a:cubicBezTo>
                  <a:pt x="4223845" y="258022"/>
                  <a:pt x="4327906" y="150914"/>
                  <a:pt x="4451730" y="107576"/>
                </a:cubicBezTo>
                <a:cubicBezTo>
                  <a:pt x="4523128" y="82587"/>
                  <a:pt x="4602337" y="93233"/>
                  <a:pt x="4677641" y="86061"/>
                </a:cubicBezTo>
                <a:cubicBezTo>
                  <a:pt x="4720672" y="93233"/>
                  <a:pt x="4766424" y="90896"/>
                  <a:pt x="4806733" y="107576"/>
                </a:cubicBezTo>
                <a:cubicBezTo>
                  <a:pt x="4872084" y="134618"/>
                  <a:pt x="4927209" y="181871"/>
                  <a:pt x="4989613" y="215153"/>
                </a:cubicBezTo>
                <a:cubicBezTo>
                  <a:pt x="5034915" y="239314"/>
                  <a:pt x="5082846" y="258184"/>
                  <a:pt x="5129462" y="279699"/>
                </a:cubicBezTo>
                <a:cubicBezTo>
                  <a:pt x="5211937" y="233082"/>
                  <a:pt x="5293296" y="184432"/>
                  <a:pt x="5376888" y="139849"/>
                </a:cubicBezTo>
                <a:cubicBezTo>
                  <a:pt x="5604607" y="18399"/>
                  <a:pt x="5532313" y="37764"/>
                  <a:pt x="5667345" y="10757"/>
                </a:cubicBezTo>
                <a:cubicBezTo>
                  <a:pt x="5710375" y="32272"/>
                  <a:pt x="5754460" y="51797"/>
                  <a:pt x="5796436" y="75303"/>
                </a:cubicBezTo>
                <a:cubicBezTo>
                  <a:pt x="6150637" y="273656"/>
                  <a:pt x="5787744" y="195456"/>
                  <a:pt x="6592502" y="10757"/>
                </a:cubicBezTo>
                <a:cubicBezTo>
                  <a:pt x="6667806" y="46616"/>
                  <a:pt x="6744820" y="79084"/>
                  <a:pt x="6818413" y="118334"/>
                </a:cubicBezTo>
                <a:cubicBezTo>
                  <a:pt x="6852637" y="136587"/>
                  <a:pt x="6876696" y="178476"/>
                  <a:pt x="6915232" y="182880"/>
                </a:cubicBezTo>
                <a:cubicBezTo>
                  <a:pt x="7008135" y="193497"/>
                  <a:pt x="7101697" y="168536"/>
                  <a:pt x="7194930" y="161364"/>
                </a:cubicBezTo>
                <a:cubicBezTo>
                  <a:pt x="7234375" y="164950"/>
                  <a:pt x="7281760" y="148118"/>
                  <a:pt x="7313265" y="172122"/>
                </a:cubicBezTo>
                <a:cubicBezTo>
                  <a:pt x="7364686" y="211300"/>
                  <a:pt x="7356646" y="341103"/>
                  <a:pt x="7420841" y="333487"/>
                </a:cubicBezTo>
                <a:cubicBezTo>
                  <a:pt x="7612105" y="310795"/>
                  <a:pt x="7772258" y="175708"/>
                  <a:pt x="7947966" y="96819"/>
                </a:cubicBezTo>
                <a:cubicBezTo>
                  <a:pt x="7950440" y="99499"/>
                  <a:pt x="8010022" y="178515"/>
                  <a:pt x="8071890" y="232245"/>
                </a:cubicBezTo>
                <a:lnTo>
                  <a:pt x="8075122" y="234728"/>
                </a:lnTo>
                <a:lnTo>
                  <a:pt x="8075122" y="2389094"/>
                </a:lnTo>
                <a:lnTo>
                  <a:pt x="0" y="2389094"/>
                </a:lnTo>
                <a:lnTo>
                  <a:pt x="0" y="305825"/>
                </a:lnTo>
                <a:lnTo>
                  <a:pt x="63113" y="275264"/>
                </a:lnTo>
                <a:cubicBezTo>
                  <a:pt x="88381" y="263028"/>
                  <a:pt x="113483" y="250477"/>
                  <a:pt x="137914" y="236668"/>
                </a:cubicBezTo>
                <a:cubicBezTo>
                  <a:pt x="299480" y="145348"/>
                  <a:pt x="168480" y="191051"/>
                  <a:pt x="310036" y="150607"/>
                </a:cubicBezTo>
                <a:cubicBezTo>
                  <a:pt x="338723" y="164950"/>
                  <a:pt x="371960" y="172517"/>
                  <a:pt x="396097" y="193637"/>
                </a:cubicBezTo>
                <a:cubicBezTo>
                  <a:pt x="430657" y="223877"/>
                  <a:pt x="450911" y="267563"/>
                  <a:pt x="482159" y="301214"/>
                </a:cubicBezTo>
                <a:cubicBezTo>
                  <a:pt x="497783" y="318039"/>
                  <a:pt x="518018" y="329901"/>
                  <a:pt x="535947" y="344244"/>
                </a:cubicBezTo>
                <a:cubicBezTo>
                  <a:pt x="650695" y="294042"/>
                  <a:pt x="766381" y="245929"/>
                  <a:pt x="880192" y="193637"/>
                </a:cubicBezTo>
                <a:cubicBezTo>
                  <a:pt x="899192" y="184907"/>
                  <a:pt x="913477" y="157263"/>
                  <a:pt x="933980" y="161364"/>
                </a:cubicBezTo>
                <a:cubicBezTo>
                  <a:pt x="992184" y="173005"/>
                  <a:pt x="1041015" y="212762"/>
                  <a:pt x="1095345" y="236668"/>
                </a:cubicBezTo>
                <a:cubicBezTo>
                  <a:pt x="1130695" y="252222"/>
                  <a:pt x="1167062" y="265355"/>
                  <a:pt x="1202921" y="279699"/>
                </a:cubicBezTo>
                <a:lnTo>
                  <a:pt x="1568681" y="172122"/>
                </a:lnTo>
                <a:cubicBezTo>
                  <a:pt x="1671362" y="142398"/>
                  <a:pt x="1560374" y="178476"/>
                  <a:pt x="1643985" y="150607"/>
                </a:cubicBezTo>
                <a:cubicBezTo>
                  <a:pt x="1676258" y="186466"/>
                  <a:pt x="1711857" y="219589"/>
                  <a:pt x="1740803" y="258183"/>
                </a:cubicBezTo>
                <a:cubicBezTo>
                  <a:pt x="1765894" y="291638"/>
                  <a:pt x="1764100" y="372635"/>
                  <a:pt x="1805349" y="365760"/>
                </a:cubicBezTo>
                <a:cubicBezTo>
                  <a:pt x="1886007" y="352317"/>
                  <a:pt x="1930950" y="260511"/>
                  <a:pt x="1998987" y="215153"/>
                </a:cubicBezTo>
                <a:cubicBezTo>
                  <a:pt x="2107814" y="142601"/>
                  <a:pt x="2129510" y="139372"/>
                  <a:pt x="2224897" y="107576"/>
                </a:cubicBezTo>
                <a:cubicBezTo>
                  <a:pt x="2253584" y="121920"/>
                  <a:pt x="2286201" y="130218"/>
                  <a:pt x="2310959" y="150607"/>
                </a:cubicBezTo>
                <a:cubicBezTo>
                  <a:pt x="2470306" y="281834"/>
                  <a:pt x="2341408" y="244909"/>
                  <a:pt x="2461566" y="268941"/>
                </a:cubicBezTo>
                <a:cubicBezTo>
                  <a:pt x="2887629" y="73182"/>
                  <a:pt x="2740784" y="170929"/>
                  <a:pt x="2934902" y="32273"/>
                </a:cubicBezTo>
                <a:cubicBezTo>
                  <a:pt x="3010206" y="53788"/>
                  <a:pt x="3089586" y="64258"/>
                  <a:pt x="3160813" y="96819"/>
                </a:cubicBezTo>
                <a:cubicBezTo>
                  <a:pt x="3215685" y="121903"/>
                  <a:pt x="3317831" y="209738"/>
                  <a:pt x="3375966" y="258183"/>
                </a:cubicBezTo>
                <a:cubicBezTo>
                  <a:pt x="3452881" y="129993"/>
                  <a:pt x="3454897" y="90169"/>
                  <a:pt x="3569603" y="10757"/>
                </a:cubicBezTo>
                <a:cubicBezTo>
                  <a:pt x="3581759" y="2341"/>
                  <a:pt x="3598290" y="3586"/>
                  <a:pt x="3612634" y="0"/>
                </a:cubicBezTo>
                <a:close/>
              </a:path>
            </a:pathLst>
          </a:custGeom>
          <a:effectLst>
            <a:outerShdw blurRad="292100" dist="63500" dir="18900000" algn="bl" rotWithShape="0">
              <a:srgbClr val="FFD700">
                <a:alpha val="88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62F9EC-41F6-4497-91FC-FAEA98A9951A}"/>
              </a:ext>
            </a:extLst>
          </p:cNvPr>
          <p:cNvSpPr/>
          <p:nvPr/>
        </p:nvSpPr>
        <p:spPr bwMode="auto">
          <a:xfrm>
            <a:off x="6933062" y="4038453"/>
            <a:ext cx="2528047" cy="559398"/>
          </a:xfrm>
          <a:prstGeom prst="rect">
            <a:avLst/>
          </a:prstGeom>
          <a:noFill/>
          <a:ln w="57150" cap="flat" cmpd="sng" algn="ctr">
            <a:solidFill>
              <a:srgbClr val="FFD7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16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906A-703D-4846-BAA2-73C2AF9F5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1F46A-5151-48C0-B853-3093108BE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007716"/>
            <a:ext cx="8534400" cy="361526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Delivery of the words via computer audio file (.mp3) to be played in the classroom</a:t>
            </a:r>
          </a:p>
        </p:txBody>
      </p:sp>
    </p:spTree>
    <p:extLst>
      <p:ext uri="{BB962C8B-B14F-4D97-AF65-F5344CB8AC3E}">
        <p14:creationId xmlns:p14="http://schemas.microsoft.com/office/powerpoint/2010/main" val="3518473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3ECE4-8EDD-4373-8392-9618BA1E2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988" y="153988"/>
            <a:ext cx="11268212" cy="1066800"/>
          </a:xfrm>
        </p:spPr>
        <p:txBody>
          <a:bodyPr/>
          <a:lstStyle/>
          <a:p>
            <a:r>
              <a:rPr lang="en-US" b="1" dirty="0"/>
              <a:t>Executive Director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88B31A2-9795-4A20-9FDA-36497BD12E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988" y="1549422"/>
            <a:ext cx="3011851" cy="402228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2C4F3-6F9E-4DDF-932E-66883687B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75673" y="1388707"/>
            <a:ext cx="5671976" cy="4800600"/>
          </a:xfrm>
        </p:spPr>
        <p:txBody>
          <a:bodyPr/>
          <a:lstStyle/>
          <a:p>
            <a:r>
              <a:rPr lang="en-US" sz="2800" dirty="0"/>
              <a:t>Doug Ray</a:t>
            </a:r>
          </a:p>
          <a:p>
            <a:r>
              <a:rPr lang="en-US" sz="2800" dirty="0">
                <a:hlinkClick r:id="rId3"/>
              </a:rPr>
              <a:t>doug@academicmeet.com</a:t>
            </a:r>
            <a:endParaRPr lang="en-US" sz="2800" dirty="0"/>
          </a:p>
          <a:p>
            <a:r>
              <a:rPr lang="en-US" sz="2800" dirty="0"/>
              <a:t>Cell/Text:  512-797-2158</a:t>
            </a:r>
          </a:p>
          <a:p>
            <a:endParaRPr lang="en-US" sz="2800" dirty="0"/>
          </a:p>
          <a:p>
            <a:r>
              <a:rPr lang="en-US" sz="2800" dirty="0"/>
              <a:t>PO Box 1225</a:t>
            </a:r>
          </a:p>
          <a:p>
            <a:r>
              <a:rPr lang="en-US" sz="2800" dirty="0"/>
              <a:t>Lampasas, Tx  76550</a:t>
            </a:r>
          </a:p>
        </p:txBody>
      </p:sp>
    </p:spTree>
    <p:extLst>
      <p:ext uri="{BB962C8B-B14F-4D97-AF65-F5344CB8AC3E}">
        <p14:creationId xmlns:p14="http://schemas.microsoft.com/office/powerpoint/2010/main" val="3317997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F8554-B8F2-4B76-B91A-5ADA15EF2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F594B-1361-48F8-9582-8918AD059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Merriam-Webster’s Collegiate Dictionary</a:t>
            </a:r>
          </a:p>
          <a:p>
            <a:r>
              <a:rPr lang="en-US" sz="2800" dirty="0">
                <a:solidFill>
                  <a:schemeClr val="tx1"/>
                </a:solidFill>
              </a:rPr>
              <a:t>11</a:t>
            </a:r>
            <a:r>
              <a:rPr lang="en-US" sz="2800" baseline="30000" dirty="0">
                <a:solidFill>
                  <a:schemeClr val="tx1"/>
                </a:solidFill>
              </a:rPr>
              <a:t>th</a:t>
            </a:r>
            <a:r>
              <a:rPr lang="en-US" sz="2800" dirty="0">
                <a:solidFill>
                  <a:schemeClr val="tx1"/>
                </a:solidFill>
              </a:rPr>
              <a:t> ed.</a:t>
            </a:r>
          </a:p>
          <a:p>
            <a:r>
              <a:rPr lang="en-US" sz="2800" dirty="0">
                <a:solidFill>
                  <a:schemeClr val="tx1"/>
                </a:solidFill>
              </a:rPr>
              <a:t>2018+</a:t>
            </a:r>
          </a:p>
          <a:p>
            <a:endParaRPr lang="en-US" dirty="0"/>
          </a:p>
        </p:txBody>
      </p:sp>
      <p:pic>
        <p:nvPicPr>
          <p:cNvPr id="8194" name="Picture 2" descr="Amazon.com: Merriam-Webster&amp;#39;s Collegiate Dictionary, 11th Edition: MERRIAM- WEBSTER S INC.: Furniture &amp;amp; Decor">
            <a:extLst>
              <a:ext uri="{FF2B5EF4-FFF2-40B4-BE49-F238E27FC236}">
                <a16:creationId xmlns:a16="http://schemas.microsoft.com/office/drawing/2014/main" id="{68633C6A-CC18-434E-ABCB-E7DE2F237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37" y="534986"/>
            <a:ext cx="252412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902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F8554-B8F2-4B76-B91A-5ADA15EF2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F594B-1361-48F8-9582-8918AD059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Merriam-Webster’s Collegiate Dictionary</a:t>
            </a:r>
          </a:p>
          <a:p>
            <a:r>
              <a:rPr lang="en-US" sz="2800" dirty="0">
                <a:solidFill>
                  <a:schemeClr val="tx1"/>
                </a:solidFill>
              </a:rPr>
              <a:t>11</a:t>
            </a:r>
            <a:r>
              <a:rPr lang="en-US" sz="2800" baseline="30000" dirty="0">
                <a:solidFill>
                  <a:schemeClr val="tx1"/>
                </a:solidFill>
              </a:rPr>
              <a:t>th</a:t>
            </a:r>
            <a:r>
              <a:rPr lang="en-US" sz="2800" dirty="0">
                <a:solidFill>
                  <a:schemeClr val="tx1"/>
                </a:solidFill>
              </a:rPr>
              <a:t> ed.</a:t>
            </a:r>
          </a:p>
          <a:p>
            <a:r>
              <a:rPr lang="en-US" sz="2800" dirty="0">
                <a:solidFill>
                  <a:schemeClr val="tx1"/>
                </a:solidFill>
              </a:rPr>
              <a:t>2018+</a:t>
            </a:r>
          </a:p>
          <a:p>
            <a:r>
              <a:rPr lang="en-US" sz="2800" dirty="0">
                <a:solidFill>
                  <a:schemeClr val="tx1"/>
                </a:solidFill>
              </a:rPr>
              <a:t>300 words found in Handbook</a:t>
            </a:r>
          </a:p>
          <a:p>
            <a:r>
              <a:rPr lang="en-US" sz="2800" dirty="0">
                <a:solidFill>
                  <a:schemeClr val="tx1"/>
                </a:solidFill>
              </a:rPr>
              <a:t>Quizlet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8194" name="Picture 2" descr="Amazon.com: Merriam-Webster&amp;#39;s Collegiate Dictionary, 11th Edition: MERRIAM- WEBSTER S INC.: Furniture &amp;amp; Decor">
            <a:extLst>
              <a:ext uri="{FF2B5EF4-FFF2-40B4-BE49-F238E27FC236}">
                <a16:creationId xmlns:a16="http://schemas.microsoft.com/office/drawing/2014/main" id="{68633C6A-CC18-434E-ABCB-E7DE2F237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477" y="418040"/>
            <a:ext cx="252412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25F3A9-C99D-8BC5-9FED-7923637F8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477" y="4247619"/>
            <a:ext cx="2361063" cy="236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65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4D1D237-10A6-EE41-846B-795FBCFCD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Vocabulary daily</a:t>
            </a: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DFF1636-27E8-E25B-72EE-EBD163A70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3" y="872784"/>
            <a:ext cx="5943600" cy="3063301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26439A-94B6-6E10-113C-8C84A5FB7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012" y="3296093"/>
            <a:ext cx="3657600" cy="2626242"/>
          </a:xfrm>
        </p:spPr>
        <p:txBody>
          <a:bodyPr>
            <a:normAutofit/>
          </a:bodyPr>
          <a:lstStyle/>
          <a:p>
            <a:r>
              <a:rPr lang="en-US" sz="2000" dirty="0"/>
              <a:t>3 new words Mon-Thurs</a:t>
            </a:r>
          </a:p>
          <a:p>
            <a:r>
              <a:rPr lang="en-US" sz="2000" dirty="0"/>
              <a:t>3 question quiz on Fridays</a:t>
            </a:r>
          </a:p>
          <a:p>
            <a:endParaRPr lang="en-US" sz="2000" dirty="0"/>
          </a:p>
          <a:p>
            <a:r>
              <a:rPr lang="en-US" sz="2000" dirty="0"/>
              <a:t>Starts October 3</a:t>
            </a:r>
            <a:r>
              <a:rPr lang="en-US" sz="2000" baseline="30000" dirty="0"/>
              <a:t>rd</a:t>
            </a:r>
            <a:endParaRPr lang="en-US" sz="2000" dirty="0"/>
          </a:p>
          <a:p>
            <a:r>
              <a:rPr lang="en-US" sz="2000" dirty="0"/>
              <a:t>Runs through mid-February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815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F8554-B8F2-4B76-B91A-5ADA15EF2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Dictionary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F594B-1361-48F8-9582-8918AD059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Merriam-Webster’s Collegiate Dictionary</a:t>
            </a:r>
          </a:p>
          <a:p>
            <a:r>
              <a:rPr lang="en-US" dirty="0"/>
              <a:t>11</a:t>
            </a:r>
            <a:r>
              <a:rPr lang="en-US" baseline="30000" dirty="0"/>
              <a:t>th</a:t>
            </a:r>
            <a:r>
              <a:rPr lang="en-US" dirty="0"/>
              <a:t> ed.</a:t>
            </a:r>
          </a:p>
          <a:p>
            <a:r>
              <a:rPr lang="en-US" dirty="0"/>
              <a:t>2018+</a:t>
            </a:r>
          </a:p>
          <a:p>
            <a:endParaRPr lang="en-US" dirty="0"/>
          </a:p>
        </p:txBody>
      </p:sp>
      <p:pic>
        <p:nvPicPr>
          <p:cNvPr id="8194" name="Picture 2" descr="Amazon.com: Merriam-Webster&amp;#39;s Collegiate Dictionary, 11th Edition: MERRIAM- WEBSTER S INC.: Furniture &amp;amp; Decor">
            <a:extLst>
              <a:ext uri="{FF2B5EF4-FFF2-40B4-BE49-F238E27FC236}">
                <a16:creationId xmlns:a16="http://schemas.microsoft.com/office/drawing/2014/main" id="{68633C6A-CC18-434E-ABCB-E7DE2F237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011" y="2005012"/>
            <a:ext cx="2524125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207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F8554-B8F2-4B76-B91A-5ADA15EF2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Dictionary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F594B-1361-48F8-9582-8918AD059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12" y="1143528"/>
            <a:ext cx="8534400" cy="361526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Teaching Tip:  Be wary of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“double searches”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3FC0CB-37E5-8A0F-FA57-479DF0683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3" y="2532920"/>
            <a:ext cx="5533556" cy="222587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615F6B-C698-57B2-AFDE-F60D41FD3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612" y="3645857"/>
            <a:ext cx="6477904" cy="240063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866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F8554-B8F2-4B76-B91A-5ADA15EF2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Dictionary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F594B-1361-48F8-9582-8918AD059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412" y="1143528"/>
            <a:ext cx="8534400" cy="361526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Teaching Tip:  Be wary of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“double searches”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615F6B-C698-57B2-AFDE-F60D41FD3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412" y="2358160"/>
            <a:ext cx="6477904" cy="240063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DEFA7E-87E3-41CC-2377-7285B68E2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096" y="551814"/>
            <a:ext cx="5249008" cy="291505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46564A-0568-01CE-1C82-CF539B6A9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032" y="4456942"/>
            <a:ext cx="5533556" cy="222587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4B731FA-EC97-7B87-5BD9-36367E6C782D}"/>
              </a:ext>
            </a:extLst>
          </p:cNvPr>
          <p:cNvSpPr/>
          <p:nvPr/>
        </p:nvSpPr>
        <p:spPr>
          <a:xfrm>
            <a:off x="6426926" y="5329646"/>
            <a:ext cx="2333897" cy="419219"/>
          </a:xfrm>
          <a:prstGeom prst="ellipse">
            <a:avLst/>
          </a:prstGeom>
          <a:noFill/>
          <a:ln w="57150">
            <a:solidFill>
              <a:srgbClr val="692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72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7D7B6-4D45-45EB-AAF3-D086A2943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ED089-CE0A-4367-95E3-914074C23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6 categories / 4 questions each = 24 questions</a:t>
            </a:r>
          </a:p>
          <a:p>
            <a:r>
              <a:rPr lang="en-US" sz="2800" dirty="0"/>
              <a:t>30 minutes</a:t>
            </a:r>
          </a:p>
          <a:p>
            <a:r>
              <a:rPr lang="en-US" sz="2800" dirty="0"/>
              <a:t>Students use their internet-connected device to answer questions</a:t>
            </a:r>
          </a:p>
        </p:txBody>
      </p:sp>
    </p:spTree>
    <p:extLst>
      <p:ext uri="{BB962C8B-B14F-4D97-AF65-F5344CB8AC3E}">
        <p14:creationId xmlns:p14="http://schemas.microsoft.com/office/powerpoint/2010/main" val="25109845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7D7B6-4D45-45EB-AAF3-D086A2943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ED089-CE0A-4367-95E3-914074C23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1254034"/>
            <a:ext cx="9966371" cy="526868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Rule Change: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Common nouns must not be capitalized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Proper nouns must be capitalized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Scoring: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Completely Correct:  +5 points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Correct answer with errors in capitalization, spelling, or punctuation: +3 points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Incorrect answer: No points awarded or deducted</a:t>
            </a:r>
          </a:p>
        </p:txBody>
      </p:sp>
    </p:spTree>
    <p:extLst>
      <p:ext uri="{BB962C8B-B14F-4D97-AF65-F5344CB8AC3E}">
        <p14:creationId xmlns:p14="http://schemas.microsoft.com/office/powerpoint/2010/main" val="20890488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7D7B6-4D45-45EB-AAF3-D086A2943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Skills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E0B2C6-AE86-8E9E-539A-F76D7069E9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2" y="1534661"/>
            <a:ext cx="9966325" cy="893487"/>
          </a:xfr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41B188E-075C-0134-5CE3-AB90B7C9F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2868172"/>
            <a:ext cx="9966325" cy="89348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F3540FA-497F-6B2C-1FB6-ADE0CB042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4201683"/>
            <a:ext cx="9966325" cy="89348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F9C99D-D46C-360E-0526-D478741B156A}"/>
              </a:ext>
            </a:extLst>
          </p:cNvPr>
          <p:cNvSpPr txBox="1"/>
          <p:nvPr/>
        </p:nvSpPr>
        <p:spPr>
          <a:xfrm>
            <a:off x="7977003" y="2926657"/>
            <a:ext cx="2272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AR CENA" panose="02000000000000000000" pitchFamily="2" charset="0"/>
              </a:rPr>
              <a:t>Picasso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F07406-AB53-9AAE-A1CF-7E3AF3BA5ED4}"/>
              </a:ext>
            </a:extLst>
          </p:cNvPr>
          <p:cNvSpPr txBox="1"/>
          <p:nvPr/>
        </p:nvSpPr>
        <p:spPr>
          <a:xfrm>
            <a:off x="7977003" y="1658646"/>
            <a:ext cx="2272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AR CENA" panose="02000000000000000000" pitchFamily="2" charset="0"/>
              </a:rPr>
              <a:t>Pablo Picasso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6A101433-00E2-52DA-D8EE-EF0C1A2A2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2" y="5535194"/>
            <a:ext cx="9966325" cy="893487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5F65AC-AA92-8062-79E3-B612EA9D4758}"/>
              </a:ext>
            </a:extLst>
          </p:cNvPr>
          <p:cNvSpPr txBox="1"/>
          <p:nvPr/>
        </p:nvSpPr>
        <p:spPr>
          <a:xfrm>
            <a:off x="7977005" y="4275498"/>
            <a:ext cx="2272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latin typeface="AR CENA" panose="02000000000000000000" pitchFamily="2" charset="0"/>
              </a:rPr>
              <a:t>pablo</a:t>
            </a:r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AR CENA" panose="02000000000000000000" pitchFamily="2" charset="0"/>
              </a:rPr>
              <a:t> </a:t>
            </a:r>
            <a:r>
              <a:rPr lang="en-US" sz="3200" dirty="0" err="1">
                <a:solidFill>
                  <a:schemeClr val="bg2">
                    <a:lumMod val="75000"/>
                  </a:schemeClr>
                </a:solidFill>
                <a:latin typeface="AR CENA" panose="02000000000000000000" pitchFamily="2" charset="0"/>
              </a:rPr>
              <a:t>picasso</a:t>
            </a:r>
            <a:endParaRPr lang="en-US" sz="3200" dirty="0">
              <a:solidFill>
                <a:schemeClr val="bg2">
                  <a:lumMod val="75000"/>
                </a:schemeClr>
              </a:solidFill>
              <a:latin typeface="AR CENA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0A6A31-8D2A-5B73-9363-D2D1246696FA}"/>
              </a:ext>
            </a:extLst>
          </p:cNvPr>
          <p:cNvSpPr txBox="1"/>
          <p:nvPr/>
        </p:nvSpPr>
        <p:spPr>
          <a:xfrm>
            <a:off x="7977004" y="5628586"/>
            <a:ext cx="2272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AR CENA" panose="02000000000000000000" pitchFamily="2" charset="0"/>
              </a:rPr>
              <a:t>Dali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E71F65-4485-9681-DF72-850BE86833BB}"/>
              </a:ext>
            </a:extLst>
          </p:cNvPr>
          <p:cNvSpPr txBox="1"/>
          <p:nvPr/>
        </p:nvSpPr>
        <p:spPr>
          <a:xfrm>
            <a:off x="10060849" y="1560787"/>
            <a:ext cx="778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E06A96-9A2B-34DD-AA27-7E627F20CDE0}"/>
              </a:ext>
            </a:extLst>
          </p:cNvPr>
          <p:cNvSpPr txBox="1"/>
          <p:nvPr/>
        </p:nvSpPr>
        <p:spPr>
          <a:xfrm>
            <a:off x="10060848" y="2957434"/>
            <a:ext cx="778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A22D99-5989-C258-E6AF-905CBFA9452A}"/>
              </a:ext>
            </a:extLst>
          </p:cNvPr>
          <p:cNvSpPr txBox="1"/>
          <p:nvPr/>
        </p:nvSpPr>
        <p:spPr>
          <a:xfrm>
            <a:off x="9995534" y="4246314"/>
            <a:ext cx="778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D6A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D7FC46-CFE9-22B9-0848-28AF88C60795}"/>
              </a:ext>
            </a:extLst>
          </p:cNvPr>
          <p:cNvSpPr txBox="1"/>
          <p:nvPr/>
        </p:nvSpPr>
        <p:spPr>
          <a:xfrm>
            <a:off x="9995534" y="5628586"/>
            <a:ext cx="778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Wingdings 2" panose="05020102010507070707" pitchFamily="18" charset="2"/>
                <a:cs typeface="Arial" panose="020B0604020202020204" pitchFamily="34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71309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7D7B6-4D45-45EB-AAF3-D086A2943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ED089-CE0A-4367-95E3-914074C23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1254034"/>
            <a:ext cx="9966371" cy="526868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Rule Change: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Hot Spot allowed</a:t>
            </a:r>
          </a:p>
        </p:txBody>
      </p:sp>
    </p:spTree>
    <p:extLst>
      <p:ext uri="{BB962C8B-B14F-4D97-AF65-F5344CB8AC3E}">
        <p14:creationId xmlns:p14="http://schemas.microsoft.com/office/powerpoint/2010/main" val="2731936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508C0-104E-7A38-D95A-CBA1273CB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website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5560CF-5153-1A92-C601-4A4B7E5E5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3" y="1609012"/>
            <a:ext cx="5505453" cy="406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132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AB540-98CC-48B3-979B-525470A3F36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56930" y="1295400"/>
            <a:ext cx="8623005" cy="48006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4000" dirty="0"/>
              <a:t>Reduced number of paintings to 30</a:t>
            </a:r>
          </a:p>
          <a:p>
            <a:r>
              <a:rPr lang="en-US" sz="4000" dirty="0"/>
              <a:t>Images can be found on Members Plus</a:t>
            </a:r>
          </a:p>
          <a:p>
            <a:r>
              <a:rPr lang="en-US" sz="4000" dirty="0"/>
              <a:t>Same images as last year</a:t>
            </a:r>
          </a:p>
          <a:p>
            <a:r>
              <a:rPr lang="en-US" sz="4000" i="1" dirty="0"/>
              <a:t>Art Smart</a:t>
            </a:r>
            <a:r>
              <a:rPr lang="en-US" sz="4000" dirty="0"/>
              <a:t> from UIL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D7077-F1E2-49D9-A2FE-02762A81F7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1237" y="728663"/>
            <a:ext cx="11330763" cy="1325562"/>
          </a:xfrm>
        </p:spPr>
        <p:txBody>
          <a:bodyPr>
            <a:normAutofit/>
          </a:bodyPr>
          <a:lstStyle/>
          <a:p>
            <a:r>
              <a:rPr lang="en-US" sz="5400" i="1" dirty="0">
                <a:latin typeface="Arial" panose="020B0604020202020204" pitchFamily="34" charset="0"/>
                <a:cs typeface="Arial" panose="020B0604020202020204" pitchFamily="34" charset="0"/>
              </a:rPr>
              <a:t>Art Memory</a:t>
            </a:r>
          </a:p>
        </p:txBody>
      </p:sp>
    </p:spTree>
    <p:extLst>
      <p:ext uri="{BB962C8B-B14F-4D97-AF65-F5344CB8AC3E}">
        <p14:creationId xmlns:p14="http://schemas.microsoft.com/office/powerpoint/2010/main" val="14690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139B52-EBA1-7F40-BE20-28D0DC62A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i="1" dirty="0">
                <a:solidFill>
                  <a:srgbClr val="002060"/>
                </a:solidFill>
              </a:rPr>
              <a:t>Portrait of an Old Woman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C9AC183-6E70-0C43-ABC2-7A62A68FF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7F0C76-DC0D-AE44-B84C-F361BF142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Memling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8FDB5B3-8980-6B4C-BB00-0ECAAE9E9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12556" y="-4763"/>
            <a:ext cx="47258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105486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139B52-EBA1-7F40-BE20-28D0DC62A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94828"/>
            <a:ext cx="3932237" cy="2076995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rgbClr val="002060"/>
                </a:solidFill>
              </a:rPr>
              <a:t>A Roemer with Grapes, a Pewter Plate, and a Roll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BC9885D-2189-A94C-8D2F-C5EEBA2CD44C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7F0C76-DC0D-AE44-B84C-F361BF142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02451"/>
            <a:ext cx="3932237" cy="320416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Van </a:t>
            </a:r>
            <a:r>
              <a:rPr lang="en-US" sz="2400" dirty="0" err="1">
                <a:solidFill>
                  <a:srgbClr val="0070C0"/>
                </a:solidFill>
              </a:rPr>
              <a:t>Beyeren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F724387-3C94-F447-B049-D51F0E116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3138" y="694828"/>
            <a:ext cx="4443413" cy="545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846897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139B52-EBA1-7F40-BE20-28D0DC62A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98050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en-US" sz="4000" i="1" dirty="0">
                <a:solidFill>
                  <a:srgbClr val="002060"/>
                </a:solidFill>
              </a:rPr>
              <a:t>Old Faithful Geyser, Yellowstone National Park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C0BC788-1993-9A4C-9497-2D154A1D55A5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7F0C76-DC0D-AE44-B84C-F361BF1426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598250"/>
            <a:ext cx="3932237" cy="273432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Brown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3E7882D-7960-294E-96E5-1F5FD5915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91417" y="1536213"/>
            <a:ext cx="6731527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349743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AB540-98CC-48B3-979B-525470A3F36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20800" y="1328737"/>
            <a:ext cx="9550400" cy="48006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Spotify Link: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https://tinyurl.com/psiamm2023</a:t>
            </a:r>
            <a:br>
              <a:rPr lang="en-US" dirty="0"/>
            </a:b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6D7077-F1E2-49D9-A2FE-02762A81F72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97538" y="728663"/>
            <a:ext cx="6494462" cy="1325562"/>
          </a:xfrm>
        </p:spPr>
        <p:txBody>
          <a:bodyPr>
            <a:normAutofit/>
          </a:bodyPr>
          <a:lstStyle/>
          <a:p>
            <a:r>
              <a:rPr lang="en-US" sz="5400" i="1">
                <a:latin typeface="Arial" panose="020B0604020202020204" pitchFamily="34" charset="0"/>
                <a:cs typeface="Arial" panose="020B0604020202020204" pitchFamily="34" charset="0"/>
              </a:rPr>
              <a:t>Music Memory</a:t>
            </a:r>
            <a:endParaRPr lang="en-US" sz="5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9AF29413-4A0C-4406-9B4C-3CF0F5B318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1"/>
          <a:stretch/>
        </p:blipFill>
        <p:spPr>
          <a:xfrm>
            <a:off x="838200" y="0"/>
            <a:ext cx="3670972" cy="2966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B73D26-CC4B-B384-C619-0E7C4D037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36" y="2569238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0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2" title="Fireworks">
            <a:hlinkClick r:id="" action="ppaction://media"/>
            <a:extLst>
              <a:ext uri="{FF2B5EF4-FFF2-40B4-BE49-F238E27FC236}">
                <a16:creationId xmlns:a16="http://schemas.microsoft.com/office/drawing/2014/main" id="{F1FE3520-9498-420B-B550-2225BF0609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9B90F8A-B090-496F-9DC8-D0273B2FF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D700"/>
                </a:solidFill>
                <a:effectLst>
                  <a:outerShdw blurRad="25400" dist="38100" dir="2700000" algn="tl" rotWithShape="0">
                    <a:srgbClr val="FAFBC5">
                      <a:alpha val="40000"/>
                    </a:srgbClr>
                  </a:outerShdw>
                </a:effectLst>
              </a:rPr>
              <a:t>Celebrating 26 Years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52FCD9-076F-4A90-94A4-0381DE18356B}"/>
              </a:ext>
            </a:extLst>
          </p:cNvPr>
          <p:cNvSpPr txBox="1"/>
          <p:nvPr/>
        </p:nvSpPr>
        <p:spPr>
          <a:xfrm>
            <a:off x="12525" y="1982450"/>
            <a:ext cx="12192000" cy="1446550"/>
          </a:xfrm>
          <a:prstGeom prst="rect">
            <a:avLst/>
          </a:prstGeom>
          <a:solidFill>
            <a:srgbClr val="7030A0">
              <a:alpha val="7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>
                <a:solidFill>
                  <a:srgbClr val="FFD700"/>
                </a:solidFill>
                <a:effectLst>
                  <a:outerShdw blurRad="25400" dist="38100" dir="2700000" algn="tl" rotWithShape="0">
                    <a:srgbClr val="FAFBC5">
                      <a:alpha val="40000"/>
                    </a:srgbClr>
                  </a:outerShdw>
                </a:effectLst>
                <a:latin typeface="+mj-lt"/>
                <a:ea typeface="MS PGothic" panose="020B0600070205080204" pitchFamily="34" charset="-128"/>
                <a:cs typeface="+mj-cs"/>
              </a:rPr>
              <a:t>Inspiring Student Achievement</a:t>
            </a:r>
          </a:p>
          <a:p>
            <a:pPr algn="ctr"/>
            <a:r>
              <a:rPr lang="en-US" sz="4400" b="1" i="1" dirty="0">
                <a:solidFill>
                  <a:srgbClr val="FFD700"/>
                </a:solidFill>
                <a:effectLst>
                  <a:outerShdw blurRad="25400" dist="38100" dir="2700000" algn="tl" rotWithShape="0">
                    <a:srgbClr val="FAFBC5">
                      <a:alpha val="40000"/>
                    </a:srgbClr>
                  </a:outerShdw>
                </a:effectLst>
                <a:latin typeface="+mj-lt"/>
                <a:ea typeface="MS PGothic" panose="020B0600070205080204" pitchFamily="34" charset="-128"/>
                <a:cs typeface="+mj-cs"/>
              </a:rPr>
              <a:t>Through Academic Competition</a:t>
            </a:r>
          </a:p>
        </p:txBody>
      </p:sp>
      <p:pic>
        <p:nvPicPr>
          <p:cNvPr id="3" name="fireworks">
            <a:hlinkClick r:id="" action="ppaction://media"/>
            <a:extLst>
              <a:ext uri="{FF2B5EF4-FFF2-40B4-BE49-F238E27FC236}">
                <a16:creationId xmlns:a16="http://schemas.microsoft.com/office/drawing/2014/main" id="{2A3F098F-65DF-44A7-AC0B-38DCC15F09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10000" out="64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2443" y="6070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14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4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audio>
              <p:cMediaNode vol="2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09631B-A79F-F435-A9A1-36D16A66B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82" y="0"/>
            <a:ext cx="929605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4B30349-915E-95DF-6F8B-5934BE488F5D}"/>
              </a:ext>
            </a:extLst>
          </p:cNvPr>
          <p:cNvSpPr/>
          <p:nvPr/>
        </p:nvSpPr>
        <p:spPr>
          <a:xfrm>
            <a:off x="345568" y="102549"/>
            <a:ext cx="1919068" cy="75203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D700"/>
                </a:solidFill>
              </a:rPr>
              <a:t>Menu Bar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F7B731A-B5DB-43CB-ED59-A7D9C3749418}"/>
              </a:ext>
            </a:extLst>
          </p:cNvPr>
          <p:cNvSpPr/>
          <p:nvPr/>
        </p:nvSpPr>
        <p:spPr>
          <a:xfrm>
            <a:off x="345568" y="2348669"/>
            <a:ext cx="1919068" cy="75203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D700"/>
                </a:solidFill>
              </a:rPr>
              <a:t>Status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4D5C1C2-2E27-096D-E053-BBE64CC03F01}"/>
              </a:ext>
            </a:extLst>
          </p:cNvPr>
          <p:cNvSpPr/>
          <p:nvPr/>
        </p:nvSpPr>
        <p:spPr>
          <a:xfrm>
            <a:off x="345568" y="3270191"/>
            <a:ext cx="1919068" cy="75203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D700"/>
                </a:solidFill>
              </a:rPr>
              <a:t>Change Enrollment / Participation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76CE9D-827C-29C7-3E25-43CD0E0BDD1A}"/>
              </a:ext>
            </a:extLst>
          </p:cNvPr>
          <p:cNvSpPr/>
          <p:nvPr/>
        </p:nvSpPr>
        <p:spPr>
          <a:xfrm>
            <a:off x="345568" y="4218774"/>
            <a:ext cx="1919068" cy="75203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D700"/>
                </a:solidFill>
              </a:rPr>
              <a:t>Download Digital Handbooks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97421E-273A-22FD-B1C8-AA4552BE0AF2}"/>
              </a:ext>
            </a:extLst>
          </p:cNvPr>
          <p:cNvSpPr/>
          <p:nvPr/>
        </p:nvSpPr>
        <p:spPr>
          <a:xfrm>
            <a:off x="345568" y="5244269"/>
            <a:ext cx="1919068" cy="75203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D700"/>
                </a:solidFill>
              </a:rPr>
              <a:t>Invoices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36EF5BD-79A4-6A01-D059-2F7D29FFD966}"/>
              </a:ext>
            </a:extLst>
          </p:cNvPr>
          <p:cNvSpPr/>
          <p:nvPr/>
        </p:nvSpPr>
        <p:spPr>
          <a:xfrm>
            <a:off x="5699262" y="854579"/>
            <a:ext cx="1919068" cy="75203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D700"/>
                </a:solidFill>
              </a:rPr>
              <a:t>Materials Purchased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C67148F-136E-B95B-6341-A292FCD4A8FD}"/>
              </a:ext>
            </a:extLst>
          </p:cNvPr>
          <p:cNvSpPr/>
          <p:nvPr/>
        </p:nvSpPr>
        <p:spPr>
          <a:xfrm>
            <a:off x="6494708" y="854579"/>
            <a:ext cx="1919068" cy="75203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D700"/>
                </a:solidFill>
              </a:rPr>
              <a:t>Contest Information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A68DC9E-8A16-5D3E-A876-66E39EEEB934}"/>
              </a:ext>
            </a:extLst>
          </p:cNvPr>
          <p:cNvSpPr/>
          <p:nvPr/>
        </p:nvSpPr>
        <p:spPr>
          <a:xfrm>
            <a:off x="4994578" y="854579"/>
            <a:ext cx="1919068" cy="752030"/>
          </a:xfrm>
          <a:prstGeom prst="roundRect">
            <a:avLst/>
          </a:prstGeom>
          <a:solidFill>
            <a:srgbClr val="D4F7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Online Order Form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DD15A93-3692-57E6-54CA-BC045830898E}"/>
              </a:ext>
            </a:extLst>
          </p:cNvPr>
          <p:cNvSpPr/>
          <p:nvPr/>
        </p:nvSpPr>
        <p:spPr>
          <a:xfrm>
            <a:off x="4289894" y="854579"/>
            <a:ext cx="1919068" cy="752030"/>
          </a:xfrm>
          <a:prstGeom prst="roundRect">
            <a:avLst/>
          </a:prstGeom>
          <a:solidFill>
            <a:srgbClr val="D4F7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Update School Information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7C82F28-0B67-3935-AC57-B8FC21CE48A8}"/>
              </a:ext>
            </a:extLst>
          </p:cNvPr>
          <p:cNvCxnSpPr>
            <a:stCxn id="14" idx="0"/>
          </p:cNvCxnSpPr>
          <p:nvPr/>
        </p:nvCxnSpPr>
        <p:spPr>
          <a:xfrm flipH="1" flipV="1">
            <a:off x="5246255" y="369455"/>
            <a:ext cx="3173" cy="485124"/>
          </a:xfrm>
          <a:prstGeom prst="straightConnector1">
            <a:avLst/>
          </a:prstGeom>
          <a:ln w="28575">
            <a:solidFill>
              <a:schemeClr val="accent3">
                <a:lumMod val="7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12A426-2636-FD93-78AB-96E63DB46CC9}"/>
              </a:ext>
            </a:extLst>
          </p:cNvPr>
          <p:cNvCxnSpPr/>
          <p:nvPr/>
        </p:nvCxnSpPr>
        <p:spPr>
          <a:xfrm flipH="1" flipV="1">
            <a:off x="5952525" y="369455"/>
            <a:ext cx="3173" cy="485124"/>
          </a:xfrm>
          <a:prstGeom prst="straightConnector1">
            <a:avLst/>
          </a:prstGeom>
          <a:ln w="28575">
            <a:solidFill>
              <a:schemeClr val="accent3">
                <a:lumMod val="75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85F8BED-2868-6634-3D17-20AF7CB1EF86}"/>
              </a:ext>
            </a:extLst>
          </p:cNvPr>
          <p:cNvCxnSpPr/>
          <p:nvPr/>
        </p:nvCxnSpPr>
        <p:spPr>
          <a:xfrm flipH="1" flipV="1">
            <a:off x="7360306" y="369455"/>
            <a:ext cx="3173" cy="485124"/>
          </a:xfrm>
          <a:prstGeom prst="straightConnector1">
            <a:avLst/>
          </a:prstGeom>
          <a:ln w="28575">
            <a:solidFill>
              <a:srgbClr val="7030A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9DECA22-9072-0B6C-947E-106DF1E9031E}"/>
              </a:ext>
            </a:extLst>
          </p:cNvPr>
          <p:cNvCxnSpPr/>
          <p:nvPr/>
        </p:nvCxnSpPr>
        <p:spPr>
          <a:xfrm flipH="1" flipV="1">
            <a:off x="6654036" y="344163"/>
            <a:ext cx="3173" cy="485124"/>
          </a:xfrm>
          <a:prstGeom prst="straightConnector1">
            <a:avLst/>
          </a:prstGeom>
          <a:ln w="28575">
            <a:solidFill>
              <a:srgbClr val="7030A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226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4A5689-D8D5-D926-7BBD-1C2C5C9C7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346" y="0"/>
            <a:ext cx="9326880" cy="647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81177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4A5689-D8D5-D926-7BBD-1C2C5C9C7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8628" y="0"/>
            <a:ext cx="9216316" cy="6475904"/>
          </a:xfrm>
          <a:prstGeom prst="rect">
            <a:avLst/>
          </a:prstGeom>
        </p:spPr>
      </p:pic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F6308A54-195A-0A05-0186-A492660D63E0}"/>
              </a:ext>
            </a:extLst>
          </p:cNvPr>
          <p:cNvSpPr/>
          <p:nvPr/>
        </p:nvSpPr>
        <p:spPr>
          <a:xfrm>
            <a:off x="7666892" y="797169"/>
            <a:ext cx="3634154" cy="4396154"/>
          </a:xfrm>
          <a:prstGeom prst="snip1Rect">
            <a:avLst/>
          </a:prstGeom>
          <a:solidFill>
            <a:srgbClr val="7030A0"/>
          </a:solidFill>
          <a:effectLst>
            <a:outerShdw blurRad="50800" dist="114300" dir="19800000" algn="tl" rotWithShape="0">
              <a:srgbClr val="FFFF00">
                <a:alpha val="6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Items:</a:t>
            </a:r>
          </a:p>
          <a:p>
            <a:pPr algn="ctr"/>
            <a:r>
              <a:rPr lang="en-US" sz="2400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Academic Study Materials</a:t>
            </a:r>
          </a:p>
          <a:p>
            <a:pPr algn="ctr"/>
            <a:r>
              <a:rPr lang="en-US" sz="2400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Meet and Year</a:t>
            </a:r>
          </a:p>
          <a:p>
            <a:pPr algn="ctr"/>
            <a:endParaRPr lang="en-US" sz="2400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Contest Packets</a:t>
            </a:r>
          </a:p>
          <a:p>
            <a:pPr algn="ctr"/>
            <a:r>
              <a:rPr lang="en-US" sz="2400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Tests from Single Year</a:t>
            </a:r>
          </a:p>
        </p:txBody>
      </p:sp>
    </p:spTree>
    <p:extLst>
      <p:ext uri="{BB962C8B-B14F-4D97-AF65-F5344CB8AC3E}">
        <p14:creationId xmlns:p14="http://schemas.microsoft.com/office/powerpoint/2010/main" val="34228555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9C6D2D8-8CA2-49B7-9FAB-1474C39F4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5AA0F0-DD3D-3F8C-4A8B-D72994139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6318" y="0"/>
            <a:ext cx="5299363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83D520-30AB-7472-8E3E-3C2443B0D4AB}"/>
              </a:ext>
            </a:extLst>
          </p:cNvPr>
          <p:cNvSpPr/>
          <p:nvPr/>
        </p:nvSpPr>
        <p:spPr>
          <a:xfrm>
            <a:off x="5663821" y="3497239"/>
            <a:ext cx="518615" cy="187657"/>
          </a:xfrm>
          <a:prstGeom prst="rect">
            <a:avLst/>
          </a:prstGeom>
          <a:noFill/>
          <a:ln w="38100">
            <a:solidFill>
              <a:srgbClr val="692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7EA482-6925-6939-6150-26D0611BA66B}"/>
              </a:ext>
            </a:extLst>
          </p:cNvPr>
          <p:cNvSpPr/>
          <p:nvPr/>
        </p:nvSpPr>
        <p:spPr>
          <a:xfrm>
            <a:off x="6182436" y="4445000"/>
            <a:ext cx="518615" cy="187657"/>
          </a:xfrm>
          <a:prstGeom prst="rect">
            <a:avLst/>
          </a:prstGeom>
          <a:solidFill>
            <a:srgbClr val="FFFF66"/>
          </a:solidFill>
          <a:ln w="38100">
            <a:solidFill>
              <a:srgbClr val="692D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9C4D95-7D5D-17FF-AA72-CBB8332BF9D6}"/>
              </a:ext>
            </a:extLst>
          </p:cNvPr>
          <p:cNvSpPr txBox="1"/>
          <p:nvPr/>
        </p:nvSpPr>
        <p:spPr>
          <a:xfrm>
            <a:off x="6182436" y="4369551"/>
            <a:ext cx="628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ym typeface="Wingdings" panose="05000000000000000000" pitchFamily="2" charset="2"/>
              </a:rPr>
              <a:t> 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FF8F4D-8C68-F75E-E3B2-525AC5455867}"/>
              </a:ext>
            </a:extLst>
          </p:cNvPr>
          <p:cNvSpPr txBox="1"/>
          <p:nvPr/>
        </p:nvSpPr>
        <p:spPr>
          <a:xfrm>
            <a:off x="1249771" y="4261626"/>
            <a:ext cx="22859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Science 4-5 </a:t>
            </a:r>
          </a:p>
          <a:p>
            <a:r>
              <a:rPr lang="en-US" sz="2400" b="1" dirty="0"/>
              <a:t>PILOT</a:t>
            </a:r>
          </a:p>
          <a:p>
            <a:endParaRPr lang="en-US" sz="2400" b="1" dirty="0"/>
          </a:p>
          <a:p>
            <a:r>
              <a:rPr lang="en-US" sz="2000" dirty="0"/>
              <a:t>No Advancing To State</a:t>
            </a:r>
            <a:endParaRPr lang="en-US" sz="24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61E4F4-4061-EB7D-44D4-1BA2527CC3AD}"/>
              </a:ext>
            </a:extLst>
          </p:cNvPr>
          <p:cNvCxnSpPr>
            <a:cxnSpLocks/>
          </p:cNvCxnSpPr>
          <p:nvPr/>
        </p:nvCxnSpPr>
        <p:spPr>
          <a:xfrm>
            <a:off x="3184418" y="4529510"/>
            <a:ext cx="1659572" cy="0"/>
          </a:xfrm>
          <a:prstGeom prst="straightConnector1">
            <a:avLst/>
          </a:prstGeom>
          <a:ln w="38100">
            <a:solidFill>
              <a:srgbClr val="692D91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FEF85AA-BDD1-B209-AF64-BDB6037B5534}"/>
              </a:ext>
            </a:extLst>
          </p:cNvPr>
          <p:cNvSpPr/>
          <p:nvPr/>
        </p:nvSpPr>
        <p:spPr>
          <a:xfrm>
            <a:off x="5663821" y="3499844"/>
            <a:ext cx="242943" cy="185052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D7A756-C1F1-2827-BDA8-318B6EC9D4A7}"/>
              </a:ext>
            </a:extLst>
          </p:cNvPr>
          <p:cNvSpPr/>
          <p:nvPr/>
        </p:nvSpPr>
        <p:spPr>
          <a:xfrm>
            <a:off x="5926987" y="3498317"/>
            <a:ext cx="242943" cy="185052"/>
          </a:xfrm>
          <a:prstGeom prst="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896407-6287-E362-217E-BBF1C202F965}"/>
              </a:ext>
            </a:extLst>
          </p:cNvPr>
          <p:cNvSpPr txBox="1"/>
          <p:nvPr/>
        </p:nvSpPr>
        <p:spPr>
          <a:xfrm>
            <a:off x="1249770" y="2436513"/>
            <a:ext cx="22859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Number Sense 2 &amp; 3 </a:t>
            </a:r>
          </a:p>
          <a:p>
            <a:r>
              <a:rPr lang="en-US" sz="1400" b="1" dirty="0"/>
              <a:t>Regular Contest</a:t>
            </a:r>
          </a:p>
          <a:p>
            <a:r>
              <a:rPr lang="en-US" sz="1400" dirty="0"/>
              <a:t>Two contestants in each grade advance to state</a:t>
            </a:r>
            <a:endParaRPr lang="en-US" sz="1600" dirty="0"/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26560239-BF95-0626-FF54-CC88612FF4A2}"/>
              </a:ext>
            </a:extLst>
          </p:cNvPr>
          <p:cNvCxnSpPr>
            <a:cxnSpLocks/>
          </p:cNvCxnSpPr>
          <p:nvPr/>
        </p:nvCxnSpPr>
        <p:spPr>
          <a:xfrm>
            <a:off x="3184418" y="3053301"/>
            <a:ext cx="1415332" cy="516363"/>
          </a:xfrm>
          <a:prstGeom prst="bentConnector3">
            <a:avLst/>
          </a:prstGeom>
          <a:ln w="38100">
            <a:solidFill>
              <a:srgbClr val="692D91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12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/>
      <p:bldP spid="7" grpId="0" animBg="1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9C6D2D8-8CA2-49B7-9FAB-1474C39F4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</a:t>
            </a:r>
            <a:br>
              <a:rPr lang="en-US" dirty="0"/>
            </a:br>
            <a:r>
              <a:rPr lang="en-US" dirty="0"/>
              <a:t>Pattern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01A376-4C51-A158-9FBB-2143E348F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7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498DF1"/>
      </a:accent2>
      <a:accent3>
        <a:srgbClr val="297FD5"/>
      </a:accent3>
      <a:accent4>
        <a:srgbClr val="7F8FA9"/>
      </a:accent4>
      <a:accent5>
        <a:srgbClr val="DDD02B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ce">
  <a:themeElements>
    <a:clrScheme name="Custom 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498DF1"/>
      </a:accent2>
      <a:accent3>
        <a:srgbClr val="297FD5"/>
      </a:accent3>
      <a:accent4>
        <a:srgbClr val="7F8FA9"/>
      </a:accent4>
      <a:accent5>
        <a:srgbClr val="DDD02B"/>
      </a:accent5>
      <a:accent6>
        <a:srgbClr val="9D90A0"/>
      </a:accent6>
      <a:hlink>
        <a:srgbClr val="9454C3"/>
      </a:hlink>
      <a:folHlink>
        <a:srgbClr val="3EBBF0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20193</TotalTime>
  <Words>977</Words>
  <Application>Microsoft Office PowerPoint</Application>
  <PresentationFormat>Widescreen</PresentationFormat>
  <Paragraphs>253</Paragraphs>
  <Slides>45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AR CENA</vt:lpstr>
      <vt:lpstr>Arial</vt:lpstr>
      <vt:lpstr>Calibri</vt:lpstr>
      <vt:lpstr>Century Gothic</vt:lpstr>
      <vt:lpstr>Courier New</vt:lpstr>
      <vt:lpstr>Times</vt:lpstr>
      <vt:lpstr>Times New Roman</vt:lpstr>
      <vt:lpstr>Wingdings</vt:lpstr>
      <vt:lpstr>Wingdings 2</vt:lpstr>
      <vt:lpstr>Wingdings 3</vt:lpstr>
      <vt:lpstr>Custom Design</vt:lpstr>
      <vt:lpstr>Slice</vt:lpstr>
      <vt:lpstr>Private Schools Interscholastic Association, Inc. (PSIA)</vt:lpstr>
      <vt:lpstr>Objectives of this Workshop</vt:lpstr>
      <vt:lpstr>Executive Director</vt:lpstr>
      <vt:lpstr>New website</vt:lpstr>
      <vt:lpstr>PowerPoint Presentation</vt:lpstr>
      <vt:lpstr>PowerPoint Presentation</vt:lpstr>
      <vt:lpstr>PowerPoint Presentation</vt:lpstr>
      <vt:lpstr>Events</vt:lpstr>
      <vt:lpstr>Conflict Pattern</vt:lpstr>
      <vt:lpstr>PowerPoint Presentation</vt:lpstr>
      <vt:lpstr>Merriam-Webster Dictionary-2018+</vt:lpstr>
      <vt:lpstr>Maps, Graphs &amp; Charts</vt:lpstr>
      <vt:lpstr>2022-2023 Modern Oratory Topics</vt:lpstr>
      <vt:lpstr>Cautions for Interpretative Reading:</vt:lpstr>
      <vt:lpstr>Objective vs. subjective</vt:lpstr>
      <vt:lpstr>Poetry or Prose Interpretation</vt:lpstr>
      <vt:lpstr>PowerPoint Presentation</vt:lpstr>
      <vt:lpstr>Number sense</vt:lpstr>
      <vt:lpstr>Number sense</vt:lpstr>
      <vt:lpstr>Number sense – SPECIAL TOPICS MIDDLE SCHOOL TEST</vt:lpstr>
      <vt:lpstr>Mathematics – Special topic graph theory</vt:lpstr>
      <vt:lpstr>Mathematics – Special topic graph theory</vt:lpstr>
      <vt:lpstr>Mathematics – Additional Topics</vt:lpstr>
      <vt:lpstr>Spelling</vt:lpstr>
      <vt:lpstr>Spelling</vt:lpstr>
      <vt:lpstr>Spelling</vt:lpstr>
      <vt:lpstr>Spelling</vt:lpstr>
      <vt:lpstr>Spelling</vt:lpstr>
      <vt:lpstr>Spelling</vt:lpstr>
      <vt:lpstr>Spelling</vt:lpstr>
      <vt:lpstr>Vocabulary</vt:lpstr>
      <vt:lpstr>Vocabulary daily</vt:lpstr>
      <vt:lpstr>Dictionary Skills</vt:lpstr>
      <vt:lpstr>Dictionary Skills</vt:lpstr>
      <vt:lpstr>Dictionary Skills</vt:lpstr>
      <vt:lpstr>Information Skills</vt:lpstr>
      <vt:lpstr>Information Skills</vt:lpstr>
      <vt:lpstr>Information Skills</vt:lpstr>
      <vt:lpstr>Information Skills</vt:lpstr>
      <vt:lpstr>Art Memory</vt:lpstr>
      <vt:lpstr>Portrait of an Old Woman</vt:lpstr>
      <vt:lpstr>A Roemer with Grapes, a Pewter Plate, and a Roll</vt:lpstr>
      <vt:lpstr>Old Faithful Geyser, Yellowstone National Park</vt:lpstr>
      <vt:lpstr>Music Memory</vt:lpstr>
      <vt:lpstr>Celebrating 26 Years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Ray</dc:creator>
  <cp:lastModifiedBy>Doug Ray</cp:lastModifiedBy>
  <cp:revision>228</cp:revision>
  <dcterms:created xsi:type="dcterms:W3CDTF">2021-07-21T22:27:01Z</dcterms:created>
  <dcterms:modified xsi:type="dcterms:W3CDTF">2022-10-28T21:21:56Z</dcterms:modified>
</cp:coreProperties>
</file>